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96"/>
  </p:notesMasterIdLst>
  <p:sldIdLst>
    <p:sldId id="294" r:id="rId2"/>
    <p:sldId id="256" r:id="rId3"/>
    <p:sldId id="257" r:id="rId4"/>
    <p:sldId id="259" r:id="rId5"/>
    <p:sldId id="258" r:id="rId6"/>
    <p:sldId id="260" r:id="rId7"/>
    <p:sldId id="261" r:id="rId8"/>
    <p:sldId id="368" r:id="rId9"/>
    <p:sldId id="369" r:id="rId10"/>
    <p:sldId id="370" r:id="rId11"/>
    <p:sldId id="266" r:id="rId12"/>
    <p:sldId id="363" r:id="rId13"/>
    <p:sldId id="361" r:id="rId14"/>
    <p:sldId id="365" r:id="rId15"/>
    <p:sldId id="364" r:id="rId16"/>
    <p:sldId id="366" r:id="rId17"/>
    <p:sldId id="362" r:id="rId18"/>
    <p:sldId id="262" r:id="rId19"/>
    <p:sldId id="371" r:id="rId20"/>
    <p:sldId id="386" r:id="rId21"/>
    <p:sldId id="387" r:id="rId22"/>
    <p:sldId id="344" r:id="rId23"/>
    <p:sldId id="379" r:id="rId24"/>
    <p:sldId id="345" r:id="rId25"/>
    <p:sldId id="346" r:id="rId26"/>
    <p:sldId id="347" r:id="rId27"/>
    <p:sldId id="302" r:id="rId28"/>
    <p:sldId id="265" r:id="rId29"/>
    <p:sldId id="263" r:id="rId30"/>
    <p:sldId id="264" r:id="rId31"/>
    <p:sldId id="278" r:id="rId32"/>
    <p:sldId id="339" r:id="rId33"/>
    <p:sldId id="306" r:id="rId34"/>
    <p:sldId id="388" r:id="rId35"/>
    <p:sldId id="307" r:id="rId36"/>
    <p:sldId id="305" r:id="rId37"/>
    <p:sldId id="308" r:id="rId38"/>
    <p:sldId id="319" r:id="rId39"/>
    <p:sldId id="320" r:id="rId40"/>
    <p:sldId id="321" r:id="rId41"/>
    <p:sldId id="342" r:id="rId42"/>
    <p:sldId id="322" r:id="rId43"/>
    <p:sldId id="323" r:id="rId44"/>
    <p:sldId id="375" r:id="rId45"/>
    <p:sldId id="376" r:id="rId46"/>
    <p:sldId id="325" r:id="rId47"/>
    <p:sldId id="326" r:id="rId48"/>
    <p:sldId id="327" r:id="rId49"/>
    <p:sldId id="328" r:id="rId50"/>
    <p:sldId id="373" r:id="rId51"/>
    <p:sldId id="329" r:id="rId52"/>
    <p:sldId id="330" r:id="rId53"/>
    <p:sldId id="341" r:id="rId54"/>
    <p:sldId id="332" r:id="rId55"/>
    <p:sldId id="340" r:id="rId56"/>
    <p:sldId id="333" r:id="rId57"/>
    <p:sldId id="335" r:id="rId58"/>
    <p:sldId id="336" r:id="rId59"/>
    <p:sldId id="337" r:id="rId60"/>
    <p:sldId id="338" r:id="rId61"/>
    <p:sldId id="310" r:id="rId62"/>
    <p:sldId id="367" r:id="rId63"/>
    <p:sldId id="378" r:id="rId64"/>
    <p:sldId id="377" r:id="rId65"/>
    <p:sldId id="311" r:id="rId66"/>
    <p:sldId id="352" r:id="rId67"/>
    <p:sldId id="353" r:id="rId68"/>
    <p:sldId id="354" r:id="rId69"/>
    <p:sldId id="355" r:id="rId70"/>
    <p:sldId id="356" r:id="rId71"/>
    <p:sldId id="359" r:id="rId72"/>
    <p:sldId id="357" r:id="rId73"/>
    <p:sldId id="312" r:id="rId74"/>
    <p:sldId id="300" r:id="rId75"/>
    <p:sldId id="380" r:id="rId76"/>
    <p:sldId id="268" r:id="rId77"/>
    <p:sldId id="381" r:id="rId78"/>
    <p:sldId id="270" r:id="rId79"/>
    <p:sldId id="271" r:id="rId80"/>
    <p:sldId id="272" r:id="rId81"/>
    <p:sldId id="273" r:id="rId82"/>
    <p:sldId id="275" r:id="rId83"/>
    <p:sldId id="276" r:id="rId84"/>
    <p:sldId id="277" r:id="rId85"/>
    <p:sldId id="384" r:id="rId86"/>
    <p:sldId id="385" r:id="rId87"/>
    <p:sldId id="382" r:id="rId88"/>
    <p:sldId id="279" r:id="rId89"/>
    <p:sldId id="383" r:id="rId90"/>
    <p:sldId id="288" r:id="rId91"/>
    <p:sldId id="290" r:id="rId92"/>
    <p:sldId id="291" r:id="rId93"/>
    <p:sldId id="360" r:id="rId94"/>
    <p:sldId id="292"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p:cViewPr varScale="1">
        <p:scale>
          <a:sx n="73" d="100"/>
          <a:sy n="73" d="100"/>
        </p:scale>
        <p:origin x="131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A00637-92EE-4AB5-A74E-BCB109A56D28}" type="datetimeFigureOut">
              <a:rPr lang="en-IN" smtClean="0"/>
              <a:t>01-08-2024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72DD3-5444-42B9-A52A-3965A621EC62}" type="slidenum">
              <a:rPr lang="en-IN" smtClean="0"/>
              <a:t>‹#›</a:t>
            </a:fld>
            <a:endParaRPr lang="en-IN"/>
          </a:p>
        </p:txBody>
      </p:sp>
    </p:spTree>
    <p:extLst>
      <p:ext uri="{BB962C8B-B14F-4D97-AF65-F5344CB8AC3E}">
        <p14:creationId xmlns:p14="http://schemas.microsoft.com/office/powerpoint/2010/main" val="2196318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elugudictionary.org/search.php?q=excessive"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s://telugudictionary.org/search.php?q=surplus" TargetMode="External"/><Relationship Id="rId4" Type="http://schemas.openxmlformats.org/officeDocument/2006/relationships/hyperlink" Target="https://telugudictionary.org/search.php?q=spar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484188"/>
            <a:ext cx="4572000" cy="3429000"/>
          </a:xfrm>
        </p:spPr>
      </p:sp>
      <p:sp>
        <p:nvSpPr>
          <p:cNvPr id="3" name="Notes Placeholder 2"/>
          <p:cNvSpPr>
            <a:spLocks noGrp="1"/>
          </p:cNvSpPr>
          <p:nvPr>
            <p:ph type="body" idx="1"/>
          </p:nvPr>
        </p:nvSpPr>
        <p:spPr/>
        <p:txBody>
          <a:bodyPr/>
          <a:lstStyle/>
          <a:p>
            <a:r>
              <a:rPr lang="en-US" dirty="0"/>
              <a:t>Let’s start out by diving into</a:t>
            </a:r>
            <a:r>
              <a:rPr lang="en-US" baseline="0" dirty="0"/>
              <a:t> virtual machine endpoints.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4239012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50614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C00000"/>
                </a:solidFill>
                <a:latin typeface="Times New Roman" pitchFamily="18" charset="0"/>
                <a:cs typeface="Times New Roman" pitchFamily="18" charset="0"/>
              </a:rPr>
              <a:t>Redundant:    </a:t>
            </a:r>
            <a:r>
              <a:rPr lang="en-IN" sz="1200" b="0" i="0" u="none" strike="noStrike" kern="1200" dirty="0" smtClean="0">
                <a:solidFill>
                  <a:schemeClr val="tx1"/>
                </a:solidFill>
                <a:effectLst/>
                <a:latin typeface="+mn-lt"/>
                <a:ea typeface="+mn-ea"/>
                <a:cs typeface="+mn-cs"/>
                <a:hlinkClick r:id="rId3"/>
              </a:rPr>
              <a:t>Excessive</a:t>
            </a:r>
            <a:r>
              <a:rPr lang="en-IN" sz="1200" b="0" i="0" u="none" strike="noStrike" kern="1200" dirty="0" smtClean="0">
                <a:solidFill>
                  <a:schemeClr val="tx1"/>
                </a:solidFill>
                <a:effectLst/>
                <a:latin typeface="+mn-lt"/>
                <a:ea typeface="+mn-ea"/>
                <a:cs typeface="+mn-cs"/>
              </a:rPr>
              <a:t>,</a:t>
            </a:r>
            <a:r>
              <a:rPr lang="en-IN" sz="1200" b="0" i="0" u="none" strike="noStrike" kern="1200" dirty="0" smtClean="0">
                <a:solidFill>
                  <a:schemeClr val="tx1"/>
                </a:solidFill>
                <a:effectLst/>
                <a:latin typeface="+mn-lt"/>
                <a:ea typeface="+mn-ea"/>
                <a:cs typeface="+mn-cs"/>
                <a:hlinkClick r:id="rId4"/>
              </a:rPr>
              <a:t> spare</a:t>
            </a:r>
            <a:r>
              <a:rPr lang="en-IN" sz="1200" b="0" i="0" u="none" strike="noStrike" kern="1200" dirty="0" smtClean="0">
                <a:solidFill>
                  <a:schemeClr val="tx1"/>
                </a:solidFill>
                <a:effectLst/>
                <a:latin typeface="+mn-lt"/>
                <a:ea typeface="+mn-ea"/>
                <a:cs typeface="+mn-cs"/>
              </a:rPr>
              <a:t> </a:t>
            </a:r>
            <a:r>
              <a:rPr lang="en-IN" sz="1200" b="0" i="0" u="none" strike="noStrike" kern="1200" dirty="0" smtClean="0">
                <a:solidFill>
                  <a:schemeClr val="tx1"/>
                </a:solidFill>
                <a:effectLst/>
                <a:latin typeface="+mn-lt"/>
                <a:ea typeface="+mn-ea"/>
                <a:cs typeface="+mn-cs"/>
                <a:hlinkClick r:id="rId5"/>
              </a:rPr>
              <a:t>surplus</a:t>
            </a:r>
            <a:endParaRPr lang="en-IN" dirty="0"/>
          </a:p>
        </p:txBody>
      </p:sp>
      <p:sp>
        <p:nvSpPr>
          <p:cNvPr id="4" name="Slide Number Placeholder 3"/>
          <p:cNvSpPr>
            <a:spLocks noGrp="1"/>
          </p:cNvSpPr>
          <p:nvPr>
            <p:ph type="sldNum" sz="quarter" idx="10"/>
          </p:nvPr>
        </p:nvSpPr>
        <p:spPr/>
        <p:txBody>
          <a:bodyPr/>
          <a:lstStyle/>
          <a:p>
            <a:fld id="{B7D72DD3-5444-42B9-A52A-3965A621EC62}" type="slidenum">
              <a:rPr lang="en-IN" smtClean="0"/>
              <a:t>82</a:t>
            </a:fld>
            <a:endParaRPr lang="en-IN"/>
          </a:p>
        </p:txBody>
      </p:sp>
    </p:spTree>
    <p:extLst>
      <p:ext uri="{BB962C8B-B14F-4D97-AF65-F5344CB8AC3E}">
        <p14:creationId xmlns:p14="http://schemas.microsoft.com/office/powerpoint/2010/main" val="342576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Build 2012</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17AD1C-003C-4A34-B7D1-A2341151761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8/1/2024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011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8/1/2024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84810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484188"/>
            <a:ext cx="4572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1" dirty="0"/>
              <a:t>Address Space</a:t>
            </a:r>
            <a:r>
              <a:rPr lang="en-US" b="1" baseline="0" dirty="0"/>
              <a:t> </a:t>
            </a:r>
          </a:p>
          <a:p>
            <a:r>
              <a:rPr lang="en-US" baseline="0" dirty="0"/>
              <a:t>IP range that is dedicated to this network.  This should sized appropriately to the network scale that will be used over a long period of time.  In general practice this should be a Private address space that doesn’t overlap rest of the company’s network.</a:t>
            </a:r>
          </a:p>
          <a:p>
            <a:endParaRPr lang="en-US" b="1" dirty="0"/>
          </a:p>
          <a:p>
            <a:pPr marL="285750" indent="-285750">
              <a:buFont typeface="Arial" panose="020B0604020202020204" pitchFamily="34" charset="0"/>
              <a:buChar char="•"/>
            </a:pPr>
            <a:r>
              <a:rPr lang="en-US" b="1" dirty="0"/>
              <a:t>Subnets</a:t>
            </a:r>
          </a:p>
          <a:p>
            <a:r>
              <a:rPr lang="en-US" b="0" dirty="0"/>
              <a:t>The</a:t>
            </a:r>
            <a:r>
              <a:rPr lang="en-US" b="0" baseline="0" dirty="0"/>
              <a:t> smaller networks that have been “carved” out of the IP address space.  Typically these might be for the Web, Data, or Management tiers.  Each of these have a purpose and by </a:t>
            </a:r>
            <a:r>
              <a:rPr lang="en-US" b="0" baseline="0" dirty="0" err="1"/>
              <a:t>subnetting</a:t>
            </a:r>
            <a:r>
              <a:rPr lang="en-US" b="0" baseline="0" dirty="0"/>
              <a:t> you can direct only the traffic that should be accessing those machines to have access.</a:t>
            </a:r>
          </a:p>
          <a:p>
            <a:endParaRPr lang="en-US" b="1" baseline="0" dirty="0"/>
          </a:p>
          <a:p>
            <a:pPr marL="285750" indent="-285750">
              <a:buFont typeface="Arial" panose="020B0604020202020204" pitchFamily="34" charset="0"/>
              <a:buChar char="•"/>
            </a:pPr>
            <a:r>
              <a:rPr lang="en-US" b="1" baseline="0" dirty="0"/>
              <a:t>DNS</a:t>
            </a:r>
          </a:p>
          <a:p>
            <a:r>
              <a:rPr lang="en-US" b="0" baseline="0" dirty="0"/>
              <a:t>Azure by default provides Name services to Azure VNETs, but this can be configured to use the DNS servers of the company.</a:t>
            </a:r>
          </a:p>
          <a:p>
            <a:endParaRPr lang="en-US" b="1" baseline="0" dirty="0"/>
          </a:p>
          <a:p>
            <a:pPr marL="285750" indent="-285750">
              <a:buFont typeface="Arial" panose="020B0604020202020204" pitchFamily="34" charset="0"/>
              <a:buChar char="•"/>
            </a:pPr>
            <a:r>
              <a:rPr lang="en-US" b="1" baseline="0" dirty="0"/>
              <a:t>Local Network Configuration</a:t>
            </a:r>
          </a:p>
          <a:p>
            <a:r>
              <a:rPr lang="en-US" b="0" dirty="0"/>
              <a:t>This</a:t>
            </a:r>
            <a:r>
              <a:rPr lang="en-US" b="0" baseline="0" dirty="0"/>
              <a:t> is the address range of the network onsite that will be connecting to the </a:t>
            </a:r>
            <a:r>
              <a:rPr lang="en-US" b="0" baseline="0" dirty="0" err="1"/>
              <a:t>Vnet</a:t>
            </a:r>
            <a:r>
              <a:rPr lang="en-US" b="0" baseline="0" dirty="0"/>
              <a:t> via VPN.</a:t>
            </a:r>
            <a:endParaRPr lang="en-US" b="0" dirty="0"/>
          </a:p>
          <a:p>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98576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recommendation update on MSFT</a:t>
            </a:r>
            <a:r>
              <a:rPr lang="en-US" baseline="0" dirty="0"/>
              <a:t> peering!</a:t>
            </a:r>
          </a:p>
          <a:p>
            <a:r>
              <a:rPr lang="en-US" baseline="0" dirty="0"/>
              <a:t>2 physical lines, one logical connection</a:t>
            </a:r>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8/1/2024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729396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8/1/2024 9:41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769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5416BA-65F7-274A-AD61-D0FA78F3AA6E}" type="slidenum">
              <a:rPr lang="en-US"/>
              <a:pPr/>
              <a:t>53</a:t>
            </a:fld>
            <a:endParaRPr lang="en-US" dirty="0"/>
          </a:p>
        </p:txBody>
      </p:sp>
    </p:spTree>
    <p:extLst>
      <p:ext uri="{BB962C8B-B14F-4D97-AF65-F5344CB8AC3E}">
        <p14:creationId xmlns:p14="http://schemas.microsoft.com/office/powerpoint/2010/main" val="2184493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8/1/2024 9:41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1870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NVA</a:t>
            </a:r>
            <a:r>
              <a:rPr lang="en-US" baseline="0" dirty="0"/>
              <a:t> &amp; UDR for HA</a:t>
            </a:r>
          </a:p>
          <a:p>
            <a:r>
              <a:rPr lang="en-US" baseline="0" dirty="0"/>
              <a:t>NVA per </a:t>
            </a:r>
            <a:r>
              <a:rPr lang="en-US" baseline="0" dirty="0" err="1"/>
              <a:t>VNet</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8/1/2024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3914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44" indent="0">
              <a:buNone/>
              <a:defRPr/>
            </a:lvl3pPr>
            <a:lvl4pPr marL="336087" indent="0">
              <a:buNone/>
              <a:defRPr/>
            </a:lvl4pPr>
            <a:lvl5pPr marL="5041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128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4491C"/>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2263268"/>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stretch>
            <a:fillRect/>
          </a:stretch>
        </p:blipFill>
        <p:spPr>
          <a:xfrm>
            <a:off x="8122066" y="5688279"/>
            <a:ext cx="791371" cy="937460"/>
          </a:xfrm>
          <a:prstGeom prst="rect">
            <a:avLst/>
          </a:prstGeom>
        </p:spPr>
      </p:pic>
      <p:sp>
        <p:nvSpPr>
          <p:cNvPr id="5" name="TextBox 4"/>
          <p:cNvSpPr txBox="1"/>
          <p:nvPr userDrawn="1"/>
        </p:nvSpPr>
        <p:spPr>
          <a:xfrm>
            <a:off x="3948824" y="6323702"/>
            <a:ext cx="1246353" cy="329325"/>
          </a:xfrm>
          <a:prstGeom prst="rect">
            <a:avLst/>
          </a:prstGeom>
          <a:noFill/>
        </p:spPr>
        <p:txBody>
          <a:bodyPr wrap="square" lIns="134464" tIns="107571" rIns="134464" bIns="107571" rtlCol="0">
            <a:spAutoFit/>
          </a:bodyPr>
          <a:lstStyle/>
          <a:p>
            <a:pPr>
              <a:lnSpc>
                <a:spcPct val="90000"/>
              </a:lnSpc>
              <a:spcAft>
                <a:spcPts val="441"/>
              </a:spcAft>
            </a:pPr>
            <a:r>
              <a:rPr lang="en-US" sz="809" b="0" dirty="0">
                <a:solidFill>
                  <a:srgbClr val="E4491C"/>
                </a:solidFill>
                <a:latin typeface="+mj-lt"/>
              </a:rPr>
              <a:t>Reach us with #ntk17</a:t>
            </a:r>
            <a:endParaRPr lang="hr-HR" sz="809" b="0" dirty="0" err="1">
              <a:solidFill>
                <a:srgbClr val="E4491C"/>
              </a:solidFill>
              <a:latin typeface="+mj-lt"/>
            </a:endParaRPr>
          </a:p>
        </p:txBody>
      </p:sp>
      <p:pic>
        <p:nvPicPr>
          <p:cNvPr id="6" name="Picture 5"/>
          <p:cNvPicPr>
            <a:picLocks noChangeAspect="1"/>
          </p:cNvPicPr>
          <p:nvPr userDrawn="1"/>
        </p:nvPicPr>
        <p:blipFill>
          <a:blip r:embed="rId3"/>
          <a:stretch>
            <a:fillRect/>
          </a:stretch>
        </p:blipFill>
        <p:spPr>
          <a:xfrm>
            <a:off x="201929" y="6171154"/>
            <a:ext cx="1077673" cy="530268"/>
          </a:xfrm>
          <a:prstGeom prst="rect">
            <a:avLst/>
          </a:prstGeom>
        </p:spPr>
      </p:pic>
    </p:spTree>
    <p:extLst>
      <p:ext uri="{BB962C8B-B14F-4D97-AF65-F5344CB8AC3E}">
        <p14:creationId xmlns:p14="http://schemas.microsoft.com/office/powerpoint/2010/main" val="151181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5"/>
            <a:ext cx="4033911" cy="17363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7363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465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E4491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99376"/>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2"/>
          <a:stretch>
            <a:fillRect/>
          </a:stretch>
        </p:blipFill>
        <p:spPr>
          <a:xfrm>
            <a:off x="8172216" y="5688278"/>
            <a:ext cx="794165" cy="940769"/>
          </a:xfrm>
          <a:prstGeom prst="rect">
            <a:avLst/>
          </a:prstGeom>
        </p:spPr>
      </p:pic>
      <p:pic>
        <p:nvPicPr>
          <p:cNvPr id="5" name="Picture 4"/>
          <p:cNvPicPr>
            <a:picLocks noChangeAspect="1"/>
          </p:cNvPicPr>
          <p:nvPr userDrawn="1"/>
        </p:nvPicPr>
        <p:blipFill>
          <a:blip r:embed="rId3"/>
          <a:stretch>
            <a:fillRect/>
          </a:stretch>
        </p:blipFill>
        <p:spPr>
          <a:xfrm>
            <a:off x="283507" y="6328906"/>
            <a:ext cx="1054076" cy="302037"/>
          </a:xfrm>
          <a:prstGeom prst="rect">
            <a:avLst/>
          </a:prstGeom>
        </p:spPr>
      </p:pic>
    </p:spTree>
    <p:extLst>
      <p:ext uri="{BB962C8B-B14F-4D97-AF65-F5344CB8AC3E}">
        <p14:creationId xmlns:p14="http://schemas.microsoft.com/office/powerpoint/2010/main" val="1242519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Video slide">
    <p:bg>
      <p:bgPr>
        <a:solidFill>
          <a:srgbClr val="E4491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99376"/>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8172216" y="5688278"/>
            <a:ext cx="794165" cy="940769"/>
          </a:xfrm>
          <a:prstGeom prst="rect">
            <a:avLst/>
          </a:prstGeom>
        </p:spPr>
      </p:pic>
      <p:pic>
        <p:nvPicPr>
          <p:cNvPr id="5" name="Picture 4"/>
          <p:cNvPicPr>
            <a:picLocks noChangeAspect="1"/>
          </p:cNvPicPr>
          <p:nvPr userDrawn="1"/>
        </p:nvPicPr>
        <p:blipFill>
          <a:blip r:embed="rId3"/>
          <a:stretch>
            <a:fillRect/>
          </a:stretch>
        </p:blipFill>
        <p:spPr>
          <a:xfrm>
            <a:off x="283507" y="6328906"/>
            <a:ext cx="1054076" cy="302037"/>
          </a:xfrm>
          <a:prstGeom prst="rect">
            <a:avLst/>
          </a:prstGeom>
        </p:spPr>
      </p:pic>
    </p:spTree>
    <p:extLst>
      <p:ext uri="{BB962C8B-B14F-4D97-AF65-F5344CB8AC3E}">
        <p14:creationId xmlns:p14="http://schemas.microsoft.com/office/powerpoint/2010/main" val="3237532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virtual-machines/shared-image-galleries#generalized-and-specialized-images" TargetMode="External"/><Relationship Id="rId2" Type="http://schemas.openxmlformats.org/officeDocument/2006/relationships/hyperlink" Target="https://learn.microsoft.com/en-us/azure/virtual-machines/generaliz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virtual-network/ip-services/virtual-network-public-ip-address" TargetMode="External"/><Relationship Id="rId2" Type="http://schemas.openxmlformats.org/officeDocument/2006/relationships/hyperlink" Target="https://docs.microsoft.com/en-us/azure/load-balancer/load-balancer-outbound-connections" TargetMode="External"/><Relationship Id="rId1" Type="http://schemas.openxmlformats.org/officeDocument/2006/relationships/slideLayout" Target="../slideLayouts/slideLayout7.xml"/><Relationship Id="rId4" Type="http://schemas.openxmlformats.org/officeDocument/2006/relationships/hyperlink" Target="https://docs.microsoft.com/en-us/azure/load-balancer/load-balancer-overvie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virtual-network/virtual-network-peering-overview" TargetMode="External"/><Relationship Id="rId2" Type="http://schemas.openxmlformats.org/officeDocument/2006/relationships/hyperlink" Target="https://docs.microsoft.com/en-us/azure/virtual-network/virtual-network-service-endpoints-overview"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emf"/><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32.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52.png"/><Relationship Id="rId20"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31.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0.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60.emf"/><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49.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62.emf"/><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61.emf"/><Relationship Id="rId9" Type="http://schemas.openxmlformats.org/officeDocument/2006/relationships/image" Target="../media/image42.png"/><Relationship Id="rId1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azuremarketplace.microsoft.com/marketplace/apps/category/networking?page=1&amp;subcategories=appliance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learn.microsoft.com/en-us/azure/traffic-manager/traffic-manager-overview"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838200" y="365125"/>
            <a:ext cx="6934200" cy="13255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smtClean="0">
                <a:latin typeface="Arial" panose="020B0604020202020204" pitchFamily="34" charset="0"/>
                <a:cs typeface="Arial" panose="020B0604020202020204" pitchFamily="34" charset="0"/>
              </a:rPr>
              <a:t>Introduction to azure</a:t>
            </a:r>
            <a:endParaRPr lang="en-IN" b="1" dirty="0">
              <a:latin typeface="Arial" panose="020B0604020202020204" pitchFamily="34" charset="0"/>
              <a:cs typeface="Arial" panose="020B0604020202020204" pitchFamily="34" charset="0"/>
            </a:endParaRPr>
          </a:p>
        </p:txBody>
      </p:sp>
      <p:pic>
        <p:nvPicPr>
          <p:cNvPr id="5"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18454"/>
            <a:ext cx="2999514" cy="1879383"/>
          </a:xfrm>
          <a:prstGeom prst="rect">
            <a:avLst/>
          </a:prstGeom>
        </p:spPr>
      </p:pic>
      <p:sp>
        <p:nvSpPr>
          <p:cNvPr id="6" name="TextBox 5"/>
          <p:cNvSpPr txBox="1"/>
          <p:nvPr/>
        </p:nvSpPr>
        <p:spPr>
          <a:xfrm>
            <a:off x="3657600" y="1905000"/>
            <a:ext cx="4696691"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Azure, announced at Microsoft's Professional Developers Conference (PDC) in October 2008, went by the internal project codename</a:t>
            </a:r>
            <a:r>
              <a:rPr lang="en-US" sz="2400" b="1" dirty="0"/>
              <a:t> "Project Red </a:t>
            </a:r>
            <a:r>
              <a:rPr lang="en-US" sz="2400" b="1" dirty="0" smtClean="0"/>
              <a:t>Dog”</a:t>
            </a:r>
          </a:p>
          <a:p>
            <a:pPr algn="just"/>
            <a:endParaRPr lang="en-US" sz="2400" b="1" dirty="0" smtClean="0"/>
          </a:p>
          <a:p>
            <a:pPr marL="285750" indent="-285750" algn="just">
              <a:buFont typeface="Arial" panose="020B0604020202020204" pitchFamily="34" charset="0"/>
              <a:buChar char="•"/>
            </a:pPr>
            <a:r>
              <a:rPr lang="en-US" sz="2400" dirty="0"/>
              <a:t>formally released in February 2010 as </a:t>
            </a:r>
            <a:r>
              <a:rPr lang="en-US" sz="2400" b="1" dirty="0"/>
              <a:t>Windows Azure</a:t>
            </a:r>
            <a:r>
              <a:rPr lang="en-US" sz="2400" dirty="0"/>
              <a:t>, before being renamed </a:t>
            </a:r>
            <a:r>
              <a:rPr lang="en-US" sz="2400" b="1" dirty="0"/>
              <a:t>Microsoft Azure </a:t>
            </a:r>
            <a:r>
              <a:rPr lang="en-US" sz="2400" dirty="0"/>
              <a:t>on March 25, </a:t>
            </a:r>
            <a:r>
              <a:rPr lang="en-US" sz="2400" dirty="0" smtClean="0"/>
              <a:t>2014.</a:t>
            </a:r>
          </a:p>
          <a:p>
            <a:pPr marL="285750" indent="-285750" algn="just">
              <a:buFont typeface="Arial" panose="020B0604020202020204" pitchFamily="34" charset="0"/>
              <a:buChar char="•"/>
            </a:pPr>
            <a:r>
              <a:rPr lang="en-IN" sz="2400" dirty="0" smtClean="0"/>
              <a:t>Azure provides 260+ services. </a:t>
            </a:r>
          </a:p>
        </p:txBody>
      </p:sp>
    </p:spTree>
    <p:extLst>
      <p:ext uri="{BB962C8B-B14F-4D97-AF65-F5344CB8AC3E}">
        <p14:creationId xmlns:p14="http://schemas.microsoft.com/office/powerpoint/2010/main" val="34619034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530350" y="26860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2427288" y="7442200"/>
            <a:ext cx="5980112" cy="7938"/>
          </a:xfrm>
          <a:prstGeom prst="rect">
            <a:avLst/>
          </a:prstGeom>
          <a:solidFill>
            <a:srgbClr val="4966AC"/>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sp>
        <p:nvSpPr>
          <p:cNvPr id="7" name="Rectangle 3"/>
          <p:cNvSpPr>
            <a:spLocks noChangeArrowheads="1"/>
          </p:cNvSpPr>
          <p:nvPr/>
        </p:nvSpPr>
        <p:spPr bwMode="auto">
          <a:xfrm>
            <a:off x="457200" y="21771"/>
            <a:ext cx="8102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6900" algn="l"/>
              </a:tabLst>
              <a:defRPr>
                <a:solidFill>
                  <a:schemeClr val="tx1"/>
                </a:solidFill>
                <a:latin typeface="Arial" panose="020B0604020202020204" pitchFamily="34" charset="0"/>
              </a:defRPr>
            </a:lvl1pPr>
            <a:lvl2pPr eaLnBrk="0" fontAlgn="base" hangingPunct="0">
              <a:spcBef>
                <a:spcPct val="0"/>
              </a:spcBef>
              <a:spcAft>
                <a:spcPct val="0"/>
              </a:spcAft>
              <a:tabLst>
                <a:tab pos="596900" algn="l"/>
              </a:tabLst>
              <a:defRPr>
                <a:solidFill>
                  <a:schemeClr val="tx1"/>
                </a:solidFill>
                <a:latin typeface="Arial" panose="020B0604020202020204" pitchFamily="34" charset="0"/>
              </a:defRPr>
            </a:lvl2pPr>
            <a:lvl3pPr eaLnBrk="0" fontAlgn="base" hangingPunct="0">
              <a:spcBef>
                <a:spcPct val="0"/>
              </a:spcBef>
              <a:spcAft>
                <a:spcPct val="0"/>
              </a:spcAft>
              <a:tabLst>
                <a:tab pos="596900" algn="l"/>
              </a:tabLst>
              <a:defRPr>
                <a:solidFill>
                  <a:schemeClr val="tx1"/>
                </a:solidFill>
                <a:latin typeface="Arial" panose="020B0604020202020204" pitchFamily="34" charset="0"/>
              </a:defRPr>
            </a:lvl3pPr>
            <a:lvl4pPr eaLnBrk="0" fontAlgn="base" hangingPunct="0">
              <a:spcBef>
                <a:spcPct val="0"/>
              </a:spcBef>
              <a:spcAft>
                <a:spcPct val="0"/>
              </a:spcAft>
              <a:tabLst>
                <a:tab pos="596900" algn="l"/>
              </a:tabLst>
              <a:defRPr>
                <a:solidFill>
                  <a:schemeClr val="tx1"/>
                </a:solidFill>
                <a:latin typeface="Arial" panose="020B0604020202020204" pitchFamily="34" charset="0"/>
              </a:defRPr>
            </a:lvl4pPr>
            <a:lvl5pPr eaLnBrk="0" fontAlgn="base" hangingPunct="0">
              <a:spcBef>
                <a:spcPct val="0"/>
              </a:spcBef>
              <a:spcAft>
                <a:spcPct val="0"/>
              </a:spcAft>
              <a:tabLst>
                <a:tab pos="596900" algn="l"/>
              </a:tabLst>
              <a:defRPr>
                <a:solidFill>
                  <a:schemeClr val="tx1"/>
                </a:solidFill>
                <a:latin typeface="Arial" panose="020B0604020202020204" pitchFamily="34" charset="0"/>
              </a:defRPr>
            </a:lvl5pPr>
            <a:lvl6pPr eaLnBrk="0" fontAlgn="base" hangingPunct="0">
              <a:spcBef>
                <a:spcPct val="0"/>
              </a:spcBef>
              <a:spcAft>
                <a:spcPct val="0"/>
              </a:spcAft>
              <a:tabLst>
                <a:tab pos="596900" algn="l"/>
              </a:tabLst>
              <a:defRPr>
                <a:solidFill>
                  <a:schemeClr val="tx1"/>
                </a:solidFill>
                <a:latin typeface="Arial" panose="020B0604020202020204" pitchFamily="34" charset="0"/>
              </a:defRPr>
            </a:lvl6pPr>
            <a:lvl7pPr eaLnBrk="0" fontAlgn="base" hangingPunct="0">
              <a:spcBef>
                <a:spcPct val="0"/>
              </a:spcBef>
              <a:spcAft>
                <a:spcPct val="0"/>
              </a:spcAft>
              <a:tabLst>
                <a:tab pos="596900" algn="l"/>
              </a:tabLst>
              <a:defRPr>
                <a:solidFill>
                  <a:schemeClr val="tx1"/>
                </a:solidFill>
                <a:latin typeface="Arial" panose="020B0604020202020204" pitchFamily="34" charset="0"/>
              </a:defRPr>
            </a:lvl7pPr>
            <a:lvl8pPr eaLnBrk="0" fontAlgn="base" hangingPunct="0">
              <a:spcBef>
                <a:spcPct val="0"/>
              </a:spcBef>
              <a:spcAft>
                <a:spcPct val="0"/>
              </a:spcAft>
              <a:tabLst>
                <a:tab pos="596900" algn="l"/>
              </a:tabLst>
              <a:defRPr>
                <a:solidFill>
                  <a:schemeClr val="tx1"/>
                </a:solidFill>
                <a:latin typeface="Arial" panose="020B0604020202020204" pitchFamily="34" charset="0"/>
              </a:defRPr>
            </a:lvl8pPr>
            <a:lvl9pPr eaLnBrk="0" fontAlgn="base" hangingPunct="0">
              <a:spcBef>
                <a:spcPct val="0"/>
              </a:spcBef>
              <a:spcAft>
                <a:spcPct val="0"/>
              </a:spcAft>
              <a:tabLst>
                <a:tab pos="5969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96900" algn="l"/>
              </a:tabLst>
            </a:pPr>
            <a:r>
              <a:rPr kumimoji="0" lang="en-US" sz="1400" b="0" i="0" u="none" strike="noStrike" cap="none" normalizeH="0" baseline="0" dirty="0" smtClean="0">
                <a:ln>
                  <a:noFill/>
                </a:ln>
                <a:solidFill>
                  <a:srgbClr val="FF0000"/>
                </a:solidFill>
                <a:effectLst/>
                <a:latin typeface="Arial" panose="020B0604020202020204" pitchFamily="34" charset="0"/>
                <a:ea typeface="Franklin Gothic Medium" panose="020B0603020102020204" pitchFamily="34" charset="0"/>
                <a:cs typeface="Franklin Gothic Medium" panose="020B0603020102020204" pitchFamily="34" charset="0"/>
              </a:rPr>
              <a:t/>
            </a:r>
            <a:br>
              <a:rPr kumimoji="0" lang="en-US" sz="1400" b="0" i="0" u="none" strike="noStrike" cap="none" normalizeH="0" baseline="0" dirty="0" smtClean="0">
                <a:ln>
                  <a:noFill/>
                </a:ln>
                <a:solidFill>
                  <a:srgbClr val="FF0000"/>
                </a:solidFill>
                <a:effectLst/>
                <a:latin typeface="Arial" panose="020B0604020202020204" pitchFamily="34" charset="0"/>
                <a:ea typeface="Franklin Gothic Medium" panose="020B0603020102020204" pitchFamily="34" charset="0"/>
                <a:cs typeface="Franklin Gothic Medium" panose="020B0603020102020204" pitchFamily="34" charset="0"/>
              </a:rPr>
            </a:br>
            <a:r>
              <a:rPr kumimoji="0" lang="en-US" b="1" i="0" u="none" strike="noStrike" cap="none" normalizeH="0" baseline="0" dirty="0" smtClean="0">
                <a:ln>
                  <a:noFill/>
                </a:ln>
                <a:solidFill>
                  <a:srgbClr val="FF0000"/>
                </a:solidFill>
                <a:effectLst/>
                <a:latin typeface="Arial" panose="020B0604020202020204" pitchFamily="34" charset="0"/>
                <a:ea typeface="Franklin Gothic Medium" panose="020B0603020102020204" pitchFamily="34" charset="0"/>
                <a:cs typeface="Franklin Gothic Medium" panose="020B0603020102020204" pitchFamily="34" charset="0"/>
              </a:rPr>
              <a:t>HYBRID CLOUD</a:t>
            </a:r>
            <a:endParaRPr kumimoji="0" lang="en-US" sz="1100" b="1" i="0" u="none" strike="noStrike" cap="none" normalizeH="0" baseline="0" dirty="0" smtClean="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6900" algn="l"/>
              </a:tabLst>
            </a:pPr>
            <a:r>
              <a:rPr kumimoji="0" lang="en-US" sz="1400" b="0" i="0" u="none" strike="noStrike" cap="none" normalizeH="0" baseline="0" dirty="0" smtClean="0">
                <a:ln>
                  <a:noFill/>
                </a:ln>
                <a:solidFill>
                  <a:schemeClr val="tx1"/>
                </a:solidFill>
                <a:effectLst/>
                <a:latin typeface="Arial" panose="020B0604020202020204" pitchFamily="34" charset="0"/>
                <a:ea typeface="Franklin Gothic Medium" panose="020B0603020102020204" pitchFamily="34" charset="0"/>
                <a:cs typeface="Franklin Gothic Medium" panose="020B0603020102020204" pitchFamily="34" charset="0"/>
              </a:rPr>
              <a:t>A hybrid cloud combines public and private clouds, allowing you to run your applications in the most appropriate location.</a:t>
            </a:r>
            <a:endParaRPr kumimoji="0" 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6900" algn="l"/>
              </a:tabLst>
            </a:pP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169136748"/>
              </p:ext>
            </p:extLst>
          </p:nvPr>
        </p:nvGraphicFramePr>
        <p:xfrm>
          <a:off x="304800" y="1142999"/>
          <a:ext cx="8610600" cy="5562599"/>
        </p:xfrm>
        <a:graphic>
          <a:graphicData uri="http://schemas.openxmlformats.org/drawingml/2006/table">
            <a:tbl>
              <a:tblPr firstRow="1" firstCol="1" lastRow="1" lastCol="1" bandRow="1" bandCol="1">
                <a:tableStyleId>{5C22544A-7EE6-4342-B048-85BDC9FD1C3A}</a:tableStyleId>
              </a:tblPr>
              <a:tblGrid>
                <a:gridCol w="5172833"/>
                <a:gridCol w="3437767"/>
              </a:tblGrid>
              <a:tr h="522045">
                <a:tc>
                  <a:txBody>
                    <a:bodyPr/>
                    <a:lstStyle/>
                    <a:p>
                      <a:pPr marL="71120" algn="just">
                        <a:lnSpc>
                          <a:spcPct val="107000"/>
                        </a:lnSpc>
                        <a:spcBef>
                          <a:spcPts val="175"/>
                        </a:spcBef>
                        <a:spcAft>
                          <a:spcPts val="0"/>
                        </a:spcAft>
                      </a:pPr>
                      <a:r>
                        <a:rPr lang="en-US" sz="1600" dirty="0">
                          <a:solidFill>
                            <a:schemeClr val="tx1"/>
                          </a:solidFill>
                          <a:effectLst/>
                        </a:rPr>
                        <a:t>Advantages</a:t>
                      </a:r>
                      <a:endParaRPr lang="en-IN" sz="16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71120" algn="just">
                        <a:lnSpc>
                          <a:spcPct val="107000"/>
                        </a:lnSpc>
                        <a:spcBef>
                          <a:spcPts val="175"/>
                        </a:spcBef>
                        <a:spcAft>
                          <a:spcPts val="0"/>
                        </a:spcAft>
                      </a:pPr>
                      <a:r>
                        <a:rPr lang="en-US" sz="1600">
                          <a:solidFill>
                            <a:schemeClr val="tx1"/>
                          </a:solidFill>
                          <a:effectLst/>
                        </a:rPr>
                        <a:t>Disadvantages</a:t>
                      </a:r>
                      <a:endParaRPr lang="en-IN" sz="160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r h="1376814">
                <a:tc>
                  <a:txBody>
                    <a:bodyPr/>
                    <a:lstStyle/>
                    <a:p>
                      <a:pPr marL="67945" marR="249555" algn="just">
                        <a:lnSpc>
                          <a:spcPct val="107000"/>
                        </a:lnSpc>
                        <a:spcBef>
                          <a:spcPts val="175"/>
                        </a:spcBef>
                        <a:spcAft>
                          <a:spcPts val="0"/>
                        </a:spcAft>
                      </a:pPr>
                      <a:r>
                        <a:rPr lang="en-US" sz="1600" dirty="0">
                          <a:solidFill>
                            <a:schemeClr val="tx1"/>
                          </a:solidFill>
                          <a:effectLst/>
                        </a:rPr>
                        <a:t>Keep</a:t>
                      </a:r>
                      <a:r>
                        <a:rPr lang="en-US" sz="1600" spc="-50" dirty="0">
                          <a:solidFill>
                            <a:schemeClr val="tx1"/>
                          </a:solidFill>
                          <a:effectLst/>
                        </a:rPr>
                        <a:t> </a:t>
                      </a:r>
                      <a:r>
                        <a:rPr lang="en-US" sz="1600" dirty="0">
                          <a:solidFill>
                            <a:schemeClr val="tx1"/>
                          </a:solidFill>
                          <a:effectLst/>
                        </a:rPr>
                        <a:t>any</a:t>
                      </a:r>
                      <a:r>
                        <a:rPr lang="en-US" sz="1600" spc="-45" dirty="0">
                          <a:solidFill>
                            <a:schemeClr val="tx1"/>
                          </a:solidFill>
                          <a:effectLst/>
                        </a:rPr>
                        <a:t> </a:t>
                      </a:r>
                      <a:r>
                        <a:rPr lang="en-US" sz="1600" dirty="0">
                          <a:solidFill>
                            <a:schemeClr val="tx1"/>
                          </a:solidFill>
                          <a:effectLst/>
                        </a:rPr>
                        <a:t>systems</a:t>
                      </a:r>
                      <a:r>
                        <a:rPr lang="en-US" sz="1600" spc="-40" dirty="0">
                          <a:solidFill>
                            <a:schemeClr val="tx1"/>
                          </a:solidFill>
                          <a:effectLst/>
                        </a:rPr>
                        <a:t> </a:t>
                      </a:r>
                      <a:r>
                        <a:rPr lang="en-US" sz="1600" dirty="0">
                          <a:solidFill>
                            <a:schemeClr val="tx1"/>
                          </a:solidFill>
                          <a:effectLst/>
                        </a:rPr>
                        <a:t>running</a:t>
                      </a:r>
                      <a:r>
                        <a:rPr lang="en-US" sz="1600" spc="-45" dirty="0">
                          <a:solidFill>
                            <a:schemeClr val="tx1"/>
                          </a:solidFill>
                          <a:effectLst/>
                        </a:rPr>
                        <a:t> </a:t>
                      </a:r>
                      <a:r>
                        <a:rPr lang="en-US" sz="1600" dirty="0">
                          <a:solidFill>
                            <a:schemeClr val="tx1"/>
                          </a:solidFill>
                          <a:effectLst/>
                        </a:rPr>
                        <a:t>and</a:t>
                      </a:r>
                      <a:r>
                        <a:rPr lang="en-US" sz="1600" spc="-40" dirty="0">
                          <a:solidFill>
                            <a:schemeClr val="tx1"/>
                          </a:solidFill>
                          <a:effectLst/>
                        </a:rPr>
                        <a:t> </a:t>
                      </a:r>
                      <a:r>
                        <a:rPr lang="en-US" sz="1600" dirty="0">
                          <a:solidFill>
                            <a:schemeClr val="tx1"/>
                          </a:solidFill>
                          <a:effectLst/>
                        </a:rPr>
                        <a:t>accessible</a:t>
                      </a:r>
                      <a:r>
                        <a:rPr lang="en-US" sz="1600" spc="-50" dirty="0">
                          <a:solidFill>
                            <a:schemeClr val="tx1"/>
                          </a:solidFill>
                          <a:effectLst/>
                        </a:rPr>
                        <a:t> </a:t>
                      </a:r>
                      <a:r>
                        <a:rPr lang="en-US" sz="1600" dirty="0">
                          <a:solidFill>
                            <a:schemeClr val="tx1"/>
                          </a:solidFill>
                          <a:effectLst/>
                        </a:rPr>
                        <a:t>that</a:t>
                      </a:r>
                      <a:r>
                        <a:rPr lang="en-US" sz="1600" spc="-40" dirty="0">
                          <a:solidFill>
                            <a:schemeClr val="tx1"/>
                          </a:solidFill>
                          <a:effectLst/>
                        </a:rPr>
                        <a:t> </a:t>
                      </a:r>
                      <a:r>
                        <a:rPr lang="en-US" sz="1600" dirty="0">
                          <a:solidFill>
                            <a:schemeClr val="tx1"/>
                          </a:solidFill>
                          <a:effectLst/>
                        </a:rPr>
                        <a:t>use</a:t>
                      </a:r>
                      <a:r>
                        <a:rPr lang="en-US" sz="1600" spc="-40" dirty="0">
                          <a:solidFill>
                            <a:schemeClr val="tx1"/>
                          </a:solidFill>
                          <a:effectLst/>
                        </a:rPr>
                        <a:t> </a:t>
                      </a:r>
                      <a:r>
                        <a:rPr lang="en-US" sz="1600" dirty="0">
                          <a:solidFill>
                            <a:schemeClr val="tx1"/>
                          </a:solidFill>
                          <a:effectLst/>
                        </a:rPr>
                        <a:t>out-of-date</a:t>
                      </a:r>
                      <a:r>
                        <a:rPr lang="en-US" sz="1600" spc="-235" dirty="0">
                          <a:solidFill>
                            <a:schemeClr val="tx1"/>
                          </a:solidFill>
                          <a:effectLst/>
                        </a:rPr>
                        <a:t> </a:t>
                      </a:r>
                      <a:r>
                        <a:rPr lang="en-US" sz="1600" dirty="0">
                          <a:solidFill>
                            <a:schemeClr val="tx1"/>
                          </a:solidFill>
                          <a:effectLst/>
                        </a:rPr>
                        <a:t>hardware</a:t>
                      </a:r>
                      <a:r>
                        <a:rPr lang="en-US" sz="1600" spc="-15" dirty="0">
                          <a:solidFill>
                            <a:schemeClr val="tx1"/>
                          </a:solidFill>
                          <a:effectLst/>
                        </a:rPr>
                        <a:t> </a:t>
                      </a:r>
                      <a:r>
                        <a:rPr lang="en-US" sz="1600" dirty="0">
                          <a:solidFill>
                            <a:schemeClr val="tx1"/>
                          </a:solidFill>
                          <a:effectLst/>
                        </a:rPr>
                        <a:t>or</a:t>
                      </a:r>
                      <a:r>
                        <a:rPr lang="en-US" sz="1600" spc="-20" dirty="0">
                          <a:solidFill>
                            <a:schemeClr val="tx1"/>
                          </a:solidFill>
                          <a:effectLst/>
                        </a:rPr>
                        <a:t> </a:t>
                      </a:r>
                      <a:r>
                        <a:rPr lang="en-US" sz="1600" dirty="0">
                          <a:solidFill>
                            <a:schemeClr val="tx1"/>
                          </a:solidFill>
                          <a:effectLst/>
                        </a:rPr>
                        <a:t>an</a:t>
                      </a:r>
                      <a:r>
                        <a:rPr lang="en-US" sz="1600" spc="-10" dirty="0">
                          <a:solidFill>
                            <a:schemeClr val="tx1"/>
                          </a:solidFill>
                          <a:effectLst/>
                        </a:rPr>
                        <a:t> </a:t>
                      </a:r>
                      <a:r>
                        <a:rPr lang="en-US" sz="1600" dirty="0">
                          <a:solidFill>
                            <a:schemeClr val="tx1"/>
                          </a:solidFill>
                          <a:effectLst/>
                        </a:rPr>
                        <a:t>out-of-date</a:t>
                      </a:r>
                      <a:r>
                        <a:rPr lang="en-US" sz="1600" spc="-15" dirty="0">
                          <a:solidFill>
                            <a:schemeClr val="tx1"/>
                          </a:solidFill>
                          <a:effectLst/>
                        </a:rPr>
                        <a:t> </a:t>
                      </a:r>
                      <a:r>
                        <a:rPr lang="en-US" sz="1600" dirty="0">
                          <a:solidFill>
                            <a:schemeClr val="tx1"/>
                          </a:solidFill>
                          <a:effectLst/>
                        </a:rPr>
                        <a:t>operating</a:t>
                      </a:r>
                      <a:r>
                        <a:rPr lang="en-US" sz="1600" spc="-10" dirty="0">
                          <a:solidFill>
                            <a:schemeClr val="tx1"/>
                          </a:solidFill>
                          <a:effectLst/>
                        </a:rPr>
                        <a:t> </a:t>
                      </a:r>
                      <a:r>
                        <a:rPr lang="en-US" sz="1600" dirty="0">
                          <a:solidFill>
                            <a:schemeClr val="tx1"/>
                          </a:solidFill>
                          <a:effectLst/>
                        </a:rPr>
                        <a:t>system</a:t>
                      </a:r>
                      <a:endParaRPr lang="en-IN" sz="16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67945" marR="80010" algn="just">
                        <a:lnSpc>
                          <a:spcPct val="107000"/>
                        </a:lnSpc>
                        <a:spcBef>
                          <a:spcPts val="175"/>
                        </a:spcBef>
                        <a:spcAft>
                          <a:spcPts val="0"/>
                        </a:spcAft>
                      </a:pPr>
                      <a:r>
                        <a:rPr lang="en-US" sz="1600" dirty="0">
                          <a:solidFill>
                            <a:schemeClr val="tx1"/>
                          </a:solidFill>
                          <a:effectLst/>
                        </a:rPr>
                        <a:t>Can</a:t>
                      </a:r>
                      <a:r>
                        <a:rPr lang="en-US" sz="1600" spc="-55" dirty="0">
                          <a:solidFill>
                            <a:schemeClr val="tx1"/>
                          </a:solidFill>
                          <a:effectLst/>
                        </a:rPr>
                        <a:t> </a:t>
                      </a:r>
                      <a:r>
                        <a:rPr lang="en-US" sz="1600" dirty="0">
                          <a:solidFill>
                            <a:schemeClr val="tx1"/>
                          </a:solidFill>
                          <a:effectLst/>
                        </a:rPr>
                        <a:t>be</a:t>
                      </a:r>
                      <a:r>
                        <a:rPr lang="en-US" sz="1600" spc="-50" dirty="0">
                          <a:solidFill>
                            <a:schemeClr val="tx1"/>
                          </a:solidFill>
                          <a:effectLst/>
                        </a:rPr>
                        <a:t> </a:t>
                      </a:r>
                      <a:r>
                        <a:rPr lang="en-US" sz="1600" dirty="0">
                          <a:solidFill>
                            <a:schemeClr val="tx1"/>
                          </a:solidFill>
                          <a:effectLst/>
                        </a:rPr>
                        <a:t>more</a:t>
                      </a:r>
                      <a:r>
                        <a:rPr lang="en-US" sz="1600" spc="-35" dirty="0">
                          <a:solidFill>
                            <a:schemeClr val="tx1"/>
                          </a:solidFill>
                          <a:effectLst/>
                        </a:rPr>
                        <a:t> </a:t>
                      </a:r>
                      <a:r>
                        <a:rPr lang="en-US" sz="1600" dirty="0">
                          <a:solidFill>
                            <a:schemeClr val="tx1"/>
                          </a:solidFill>
                          <a:effectLst/>
                        </a:rPr>
                        <a:t>expensive</a:t>
                      </a:r>
                      <a:r>
                        <a:rPr lang="en-US" sz="1600" spc="-50" dirty="0">
                          <a:solidFill>
                            <a:schemeClr val="tx1"/>
                          </a:solidFill>
                          <a:effectLst/>
                        </a:rPr>
                        <a:t> </a:t>
                      </a:r>
                      <a:r>
                        <a:rPr lang="en-US" sz="1600" dirty="0">
                          <a:solidFill>
                            <a:schemeClr val="tx1"/>
                          </a:solidFill>
                          <a:effectLst/>
                        </a:rPr>
                        <a:t>than</a:t>
                      </a:r>
                      <a:r>
                        <a:rPr lang="en-US" sz="1600" spc="-55" dirty="0">
                          <a:solidFill>
                            <a:schemeClr val="tx1"/>
                          </a:solidFill>
                          <a:effectLst/>
                        </a:rPr>
                        <a:t> </a:t>
                      </a:r>
                      <a:r>
                        <a:rPr lang="en-US" sz="1600" dirty="0">
                          <a:solidFill>
                            <a:schemeClr val="tx1"/>
                          </a:solidFill>
                          <a:effectLst/>
                        </a:rPr>
                        <a:t>selecting</a:t>
                      </a:r>
                      <a:r>
                        <a:rPr lang="en-US" sz="1600" spc="-50" dirty="0">
                          <a:solidFill>
                            <a:schemeClr val="tx1"/>
                          </a:solidFill>
                          <a:effectLst/>
                        </a:rPr>
                        <a:t> </a:t>
                      </a:r>
                      <a:r>
                        <a:rPr lang="en-US" sz="1600" dirty="0">
                          <a:solidFill>
                            <a:schemeClr val="tx1"/>
                          </a:solidFill>
                          <a:effectLst/>
                        </a:rPr>
                        <a:t>one</a:t>
                      </a:r>
                      <a:r>
                        <a:rPr lang="en-US" sz="1600" spc="-235" dirty="0">
                          <a:solidFill>
                            <a:schemeClr val="tx1"/>
                          </a:solidFill>
                          <a:effectLst/>
                        </a:rPr>
                        <a:t> </a:t>
                      </a:r>
                      <a:r>
                        <a:rPr lang="en-US" sz="1600" dirty="0">
                          <a:solidFill>
                            <a:schemeClr val="tx1"/>
                          </a:solidFill>
                          <a:effectLst/>
                        </a:rPr>
                        <a:t>deployment model since it involves some</a:t>
                      </a:r>
                      <a:r>
                        <a:rPr lang="en-US" sz="1600" spc="-235" dirty="0">
                          <a:solidFill>
                            <a:schemeClr val="tx1"/>
                          </a:solidFill>
                          <a:effectLst/>
                        </a:rPr>
                        <a:t> </a:t>
                      </a:r>
                      <a:r>
                        <a:rPr lang="en-US" sz="1600" dirty="0" err="1">
                          <a:solidFill>
                            <a:schemeClr val="tx1"/>
                          </a:solidFill>
                          <a:effectLst/>
                        </a:rPr>
                        <a:t>CapEx</a:t>
                      </a:r>
                      <a:r>
                        <a:rPr lang="en-US" sz="1600" spc="-10" dirty="0">
                          <a:solidFill>
                            <a:schemeClr val="tx1"/>
                          </a:solidFill>
                          <a:effectLst/>
                        </a:rPr>
                        <a:t> </a:t>
                      </a:r>
                      <a:r>
                        <a:rPr lang="en-US" sz="1600" dirty="0">
                          <a:solidFill>
                            <a:schemeClr val="tx1"/>
                          </a:solidFill>
                          <a:effectLst/>
                        </a:rPr>
                        <a:t>cost up</a:t>
                      </a:r>
                      <a:r>
                        <a:rPr lang="en-US" sz="1600" spc="-5" dirty="0">
                          <a:solidFill>
                            <a:schemeClr val="tx1"/>
                          </a:solidFill>
                          <a:effectLst/>
                        </a:rPr>
                        <a:t> </a:t>
                      </a:r>
                      <a:r>
                        <a:rPr lang="en-US" sz="1600" dirty="0">
                          <a:solidFill>
                            <a:schemeClr val="tx1"/>
                          </a:solidFill>
                          <a:effectLst/>
                        </a:rPr>
                        <a:t>front</a:t>
                      </a:r>
                      <a:endParaRPr lang="en-IN" sz="16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r h="910112">
                <a:tc>
                  <a:txBody>
                    <a:bodyPr/>
                    <a:lstStyle/>
                    <a:p>
                      <a:pPr marL="67945" algn="just">
                        <a:lnSpc>
                          <a:spcPct val="107000"/>
                        </a:lnSpc>
                        <a:spcBef>
                          <a:spcPts val="175"/>
                        </a:spcBef>
                        <a:spcAft>
                          <a:spcPts val="0"/>
                        </a:spcAft>
                      </a:pPr>
                      <a:r>
                        <a:rPr lang="en-US" sz="1600" dirty="0">
                          <a:solidFill>
                            <a:schemeClr val="tx1"/>
                          </a:solidFill>
                          <a:effectLst/>
                        </a:rPr>
                        <a:t>You</a:t>
                      </a:r>
                      <a:r>
                        <a:rPr lang="en-US" sz="1600" spc="-60" dirty="0">
                          <a:solidFill>
                            <a:schemeClr val="tx1"/>
                          </a:solidFill>
                          <a:effectLst/>
                        </a:rPr>
                        <a:t> </a:t>
                      </a:r>
                      <a:r>
                        <a:rPr lang="en-US" sz="1600" dirty="0">
                          <a:solidFill>
                            <a:schemeClr val="tx1"/>
                          </a:solidFill>
                          <a:effectLst/>
                        </a:rPr>
                        <a:t>have</a:t>
                      </a:r>
                      <a:r>
                        <a:rPr lang="en-US" sz="1600" spc="-50" dirty="0">
                          <a:solidFill>
                            <a:schemeClr val="tx1"/>
                          </a:solidFill>
                          <a:effectLst/>
                        </a:rPr>
                        <a:t> </a:t>
                      </a:r>
                      <a:r>
                        <a:rPr lang="en-US" sz="1600" dirty="0">
                          <a:solidFill>
                            <a:schemeClr val="tx1"/>
                          </a:solidFill>
                          <a:effectLst/>
                        </a:rPr>
                        <a:t>flexibility</a:t>
                      </a:r>
                      <a:r>
                        <a:rPr lang="en-US" sz="1600" spc="-55" dirty="0">
                          <a:solidFill>
                            <a:schemeClr val="tx1"/>
                          </a:solidFill>
                          <a:effectLst/>
                        </a:rPr>
                        <a:t> </a:t>
                      </a:r>
                      <a:r>
                        <a:rPr lang="en-US" sz="1600" dirty="0">
                          <a:solidFill>
                            <a:schemeClr val="tx1"/>
                          </a:solidFill>
                          <a:effectLst/>
                        </a:rPr>
                        <a:t>with</a:t>
                      </a:r>
                      <a:r>
                        <a:rPr lang="en-US" sz="1600" spc="-50" dirty="0">
                          <a:solidFill>
                            <a:schemeClr val="tx1"/>
                          </a:solidFill>
                          <a:effectLst/>
                        </a:rPr>
                        <a:t> </a:t>
                      </a:r>
                      <a:r>
                        <a:rPr lang="en-US" sz="1600" dirty="0">
                          <a:solidFill>
                            <a:schemeClr val="tx1"/>
                          </a:solidFill>
                          <a:effectLst/>
                        </a:rPr>
                        <a:t>what</a:t>
                      </a:r>
                      <a:r>
                        <a:rPr lang="en-US" sz="1600" spc="-40" dirty="0">
                          <a:solidFill>
                            <a:schemeClr val="tx1"/>
                          </a:solidFill>
                          <a:effectLst/>
                        </a:rPr>
                        <a:t> </a:t>
                      </a:r>
                      <a:r>
                        <a:rPr lang="en-US" sz="1600" dirty="0">
                          <a:solidFill>
                            <a:schemeClr val="tx1"/>
                          </a:solidFill>
                          <a:effectLst/>
                        </a:rPr>
                        <a:t>you</a:t>
                      </a:r>
                      <a:r>
                        <a:rPr lang="en-US" sz="1600" spc="-55" dirty="0">
                          <a:solidFill>
                            <a:schemeClr val="tx1"/>
                          </a:solidFill>
                          <a:effectLst/>
                        </a:rPr>
                        <a:t> </a:t>
                      </a:r>
                      <a:r>
                        <a:rPr lang="en-US" sz="1600" dirty="0">
                          <a:solidFill>
                            <a:schemeClr val="tx1"/>
                          </a:solidFill>
                          <a:effectLst/>
                        </a:rPr>
                        <a:t>run</a:t>
                      </a:r>
                      <a:r>
                        <a:rPr lang="en-US" sz="1600" spc="-55" dirty="0">
                          <a:solidFill>
                            <a:schemeClr val="tx1"/>
                          </a:solidFill>
                          <a:effectLst/>
                        </a:rPr>
                        <a:t> </a:t>
                      </a:r>
                      <a:r>
                        <a:rPr lang="en-US" sz="1600" dirty="0">
                          <a:solidFill>
                            <a:schemeClr val="tx1"/>
                          </a:solidFill>
                          <a:effectLst/>
                        </a:rPr>
                        <a:t>locally</a:t>
                      </a:r>
                      <a:r>
                        <a:rPr lang="en-US" sz="1600" spc="-55" dirty="0">
                          <a:solidFill>
                            <a:schemeClr val="tx1"/>
                          </a:solidFill>
                          <a:effectLst/>
                        </a:rPr>
                        <a:t> </a:t>
                      </a:r>
                      <a:r>
                        <a:rPr lang="en-US" sz="1600" dirty="0">
                          <a:solidFill>
                            <a:schemeClr val="tx1"/>
                          </a:solidFill>
                          <a:effectLst/>
                        </a:rPr>
                        <a:t>versus</a:t>
                      </a:r>
                      <a:r>
                        <a:rPr lang="en-US" sz="1600" spc="-45" dirty="0">
                          <a:solidFill>
                            <a:schemeClr val="tx1"/>
                          </a:solidFill>
                          <a:effectLst/>
                        </a:rPr>
                        <a:t> </a:t>
                      </a:r>
                      <a:r>
                        <a:rPr lang="en-US" sz="1600" dirty="0">
                          <a:solidFill>
                            <a:schemeClr val="tx1"/>
                          </a:solidFill>
                          <a:effectLst/>
                        </a:rPr>
                        <a:t>in</a:t>
                      </a:r>
                      <a:r>
                        <a:rPr lang="en-US" sz="1600" spc="-50" dirty="0">
                          <a:solidFill>
                            <a:schemeClr val="tx1"/>
                          </a:solidFill>
                          <a:effectLst/>
                        </a:rPr>
                        <a:t> </a:t>
                      </a:r>
                      <a:r>
                        <a:rPr lang="en-US" sz="1600" dirty="0">
                          <a:solidFill>
                            <a:schemeClr val="tx1"/>
                          </a:solidFill>
                          <a:effectLst/>
                        </a:rPr>
                        <a:t>the</a:t>
                      </a:r>
                      <a:r>
                        <a:rPr lang="en-US" sz="1600" spc="-60" dirty="0">
                          <a:solidFill>
                            <a:schemeClr val="tx1"/>
                          </a:solidFill>
                          <a:effectLst/>
                        </a:rPr>
                        <a:t> </a:t>
                      </a:r>
                      <a:r>
                        <a:rPr lang="en-US" sz="1600" dirty="0">
                          <a:solidFill>
                            <a:schemeClr val="tx1"/>
                          </a:solidFill>
                          <a:effectLst/>
                        </a:rPr>
                        <a:t>cloud</a:t>
                      </a:r>
                      <a:endParaRPr lang="en-IN" sz="16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67945" marR="152400" algn="just">
                        <a:lnSpc>
                          <a:spcPct val="107000"/>
                        </a:lnSpc>
                        <a:spcBef>
                          <a:spcPts val="175"/>
                        </a:spcBef>
                        <a:spcAft>
                          <a:spcPts val="0"/>
                        </a:spcAft>
                      </a:pPr>
                      <a:r>
                        <a:rPr lang="en-US" sz="1600" dirty="0">
                          <a:solidFill>
                            <a:schemeClr val="tx1"/>
                          </a:solidFill>
                          <a:effectLst/>
                        </a:rPr>
                        <a:t>It</a:t>
                      </a:r>
                      <a:r>
                        <a:rPr lang="en-US" sz="1600" spc="-45" dirty="0">
                          <a:solidFill>
                            <a:schemeClr val="tx1"/>
                          </a:solidFill>
                          <a:effectLst/>
                        </a:rPr>
                        <a:t> </a:t>
                      </a:r>
                      <a:r>
                        <a:rPr lang="en-US" sz="1600" dirty="0">
                          <a:solidFill>
                            <a:schemeClr val="tx1"/>
                          </a:solidFill>
                          <a:effectLst/>
                        </a:rPr>
                        <a:t>can</a:t>
                      </a:r>
                      <a:r>
                        <a:rPr lang="en-US" sz="1600" spc="-40" dirty="0">
                          <a:solidFill>
                            <a:schemeClr val="tx1"/>
                          </a:solidFill>
                          <a:effectLst/>
                        </a:rPr>
                        <a:t> </a:t>
                      </a:r>
                      <a:r>
                        <a:rPr lang="en-US" sz="1600" dirty="0">
                          <a:solidFill>
                            <a:schemeClr val="tx1"/>
                          </a:solidFill>
                          <a:effectLst/>
                        </a:rPr>
                        <a:t>be</a:t>
                      </a:r>
                      <a:r>
                        <a:rPr lang="en-US" sz="1600" spc="-45" dirty="0">
                          <a:solidFill>
                            <a:schemeClr val="tx1"/>
                          </a:solidFill>
                          <a:effectLst/>
                        </a:rPr>
                        <a:t> </a:t>
                      </a:r>
                      <a:r>
                        <a:rPr lang="en-US" sz="1600" dirty="0">
                          <a:solidFill>
                            <a:schemeClr val="tx1"/>
                          </a:solidFill>
                          <a:effectLst/>
                        </a:rPr>
                        <a:t>more</a:t>
                      </a:r>
                      <a:r>
                        <a:rPr lang="en-US" sz="1600" spc="-40" dirty="0">
                          <a:solidFill>
                            <a:schemeClr val="tx1"/>
                          </a:solidFill>
                          <a:effectLst/>
                        </a:rPr>
                        <a:t> </a:t>
                      </a:r>
                      <a:r>
                        <a:rPr lang="en-US" sz="1600" dirty="0">
                          <a:solidFill>
                            <a:schemeClr val="tx1"/>
                          </a:solidFill>
                          <a:effectLst/>
                        </a:rPr>
                        <a:t>complicated</a:t>
                      </a:r>
                      <a:r>
                        <a:rPr lang="en-US" sz="1600" spc="-45" dirty="0">
                          <a:solidFill>
                            <a:schemeClr val="tx1"/>
                          </a:solidFill>
                          <a:effectLst/>
                        </a:rPr>
                        <a:t> </a:t>
                      </a:r>
                      <a:r>
                        <a:rPr lang="en-US" sz="1600" dirty="0">
                          <a:solidFill>
                            <a:schemeClr val="tx1"/>
                          </a:solidFill>
                          <a:effectLst/>
                        </a:rPr>
                        <a:t>to</a:t>
                      </a:r>
                      <a:r>
                        <a:rPr lang="en-US" sz="1600" spc="-50" dirty="0">
                          <a:solidFill>
                            <a:schemeClr val="tx1"/>
                          </a:solidFill>
                          <a:effectLst/>
                        </a:rPr>
                        <a:t> </a:t>
                      </a:r>
                      <a:r>
                        <a:rPr lang="en-US" sz="1600" dirty="0">
                          <a:solidFill>
                            <a:schemeClr val="tx1"/>
                          </a:solidFill>
                          <a:effectLst/>
                        </a:rPr>
                        <a:t>set</a:t>
                      </a:r>
                      <a:r>
                        <a:rPr lang="en-US" sz="1600" spc="-45" dirty="0">
                          <a:solidFill>
                            <a:schemeClr val="tx1"/>
                          </a:solidFill>
                          <a:effectLst/>
                        </a:rPr>
                        <a:t> </a:t>
                      </a:r>
                      <a:r>
                        <a:rPr lang="en-US" sz="1600" dirty="0">
                          <a:solidFill>
                            <a:schemeClr val="tx1"/>
                          </a:solidFill>
                          <a:effectLst/>
                        </a:rPr>
                        <a:t>up</a:t>
                      </a:r>
                      <a:r>
                        <a:rPr lang="en-US" sz="1600" spc="-45" dirty="0">
                          <a:solidFill>
                            <a:schemeClr val="tx1"/>
                          </a:solidFill>
                          <a:effectLst/>
                        </a:rPr>
                        <a:t> </a:t>
                      </a:r>
                      <a:r>
                        <a:rPr lang="en-US" sz="1600" dirty="0">
                          <a:solidFill>
                            <a:schemeClr val="tx1"/>
                          </a:solidFill>
                          <a:effectLst/>
                        </a:rPr>
                        <a:t>and</a:t>
                      </a:r>
                      <a:r>
                        <a:rPr lang="en-US" sz="1600" spc="-235" dirty="0">
                          <a:solidFill>
                            <a:schemeClr val="tx1"/>
                          </a:solidFill>
                          <a:effectLst/>
                        </a:rPr>
                        <a:t> </a:t>
                      </a:r>
                      <a:r>
                        <a:rPr lang="en-US" sz="1600" dirty="0">
                          <a:solidFill>
                            <a:schemeClr val="tx1"/>
                          </a:solidFill>
                          <a:effectLst/>
                        </a:rPr>
                        <a:t>manage</a:t>
                      </a:r>
                      <a:endParaRPr lang="en-IN" sz="16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r h="1376814">
                <a:tc>
                  <a:txBody>
                    <a:bodyPr/>
                    <a:lstStyle/>
                    <a:p>
                      <a:pPr marL="67945" algn="just">
                        <a:lnSpc>
                          <a:spcPct val="107000"/>
                        </a:lnSpc>
                        <a:spcBef>
                          <a:spcPts val="175"/>
                        </a:spcBef>
                        <a:spcAft>
                          <a:spcPts val="0"/>
                        </a:spcAft>
                      </a:pPr>
                      <a:r>
                        <a:rPr lang="en-US" sz="1600" dirty="0">
                          <a:solidFill>
                            <a:schemeClr val="tx1"/>
                          </a:solidFill>
                          <a:effectLst/>
                        </a:rPr>
                        <a:t>You</a:t>
                      </a:r>
                      <a:r>
                        <a:rPr lang="en-US" sz="1600" spc="-55" dirty="0">
                          <a:solidFill>
                            <a:schemeClr val="tx1"/>
                          </a:solidFill>
                          <a:effectLst/>
                        </a:rPr>
                        <a:t> </a:t>
                      </a:r>
                      <a:r>
                        <a:rPr lang="en-US" sz="1600" dirty="0">
                          <a:solidFill>
                            <a:schemeClr val="tx1"/>
                          </a:solidFill>
                          <a:effectLst/>
                        </a:rPr>
                        <a:t>can</a:t>
                      </a:r>
                      <a:r>
                        <a:rPr lang="en-US" sz="1600" spc="-50" dirty="0">
                          <a:solidFill>
                            <a:schemeClr val="tx1"/>
                          </a:solidFill>
                          <a:effectLst/>
                        </a:rPr>
                        <a:t> </a:t>
                      </a:r>
                      <a:r>
                        <a:rPr lang="en-US" sz="1600" dirty="0">
                          <a:solidFill>
                            <a:schemeClr val="tx1"/>
                          </a:solidFill>
                          <a:effectLst/>
                        </a:rPr>
                        <a:t>take</a:t>
                      </a:r>
                      <a:r>
                        <a:rPr lang="en-US" sz="1600" spc="-45" dirty="0">
                          <a:solidFill>
                            <a:schemeClr val="tx1"/>
                          </a:solidFill>
                          <a:effectLst/>
                        </a:rPr>
                        <a:t> </a:t>
                      </a:r>
                      <a:r>
                        <a:rPr lang="en-US" sz="1600" dirty="0">
                          <a:solidFill>
                            <a:schemeClr val="tx1"/>
                          </a:solidFill>
                          <a:effectLst/>
                        </a:rPr>
                        <a:t>advantage</a:t>
                      </a:r>
                      <a:r>
                        <a:rPr lang="en-US" sz="1600" spc="-50" dirty="0">
                          <a:solidFill>
                            <a:schemeClr val="tx1"/>
                          </a:solidFill>
                          <a:effectLst/>
                        </a:rPr>
                        <a:t> </a:t>
                      </a:r>
                      <a:r>
                        <a:rPr lang="en-US" sz="1600" dirty="0">
                          <a:solidFill>
                            <a:schemeClr val="tx1"/>
                          </a:solidFill>
                          <a:effectLst/>
                        </a:rPr>
                        <a:t>of</a:t>
                      </a:r>
                      <a:r>
                        <a:rPr lang="en-US" sz="1600" spc="-50" dirty="0">
                          <a:solidFill>
                            <a:schemeClr val="tx1"/>
                          </a:solidFill>
                          <a:effectLst/>
                        </a:rPr>
                        <a:t> </a:t>
                      </a:r>
                      <a:r>
                        <a:rPr lang="en-US" sz="1600" dirty="0">
                          <a:solidFill>
                            <a:schemeClr val="tx1"/>
                          </a:solidFill>
                          <a:effectLst/>
                        </a:rPr>
                        <a:t>economies</a:t>
                      </a:r>
                      <a:r>
                        <a:rPr lang="en-US" sz="1600" spc="-45" dirty="0">
                          <a:solidFill>
                            <a:schemeClr val="tx1"/>
                          </a:solidFill>
                          <a:effectLst/>
                        </a:rPr>
                        <a:t> </a:t>
                      </a:r>
                      <a:r>
                        <a:rPr lang="en-US" sz="1600" dirty="0">
                          <a:solidFill>
                            <a:schemeClr val="tx1"/>
                          </a:solidFill>
                          <a:effectLst/>
                        </a:rPr>
                        <a:t>of</a:t>
                      </a:r>
                      <a:r>
                        <a:rPr lang="en-US" sz="1600" spc="-55" dirty="0">
                          <a:solidFill>
                            <a:schemeClr val="tx1"/>
                          </a:solidFill>
                          <a:effectLst/>
                        </a:rPr>
                        <a:t> </a:t>
                      </a:r>
                      <a:r>
                        <a:rPr lang="en-US" sz="1600" dirty="0">
                          <a:solidFill>
                            <a:schemeClr val="tx1"/>
                          </a:solidFill>
                          <a:effectLst/>
                        </a:rPr>
                        <a:t>scale</a:t>
                      </a:r>
                      <a:r>
                        <a:rPr lang="en-US" sz="1600" spc="-40" dirty="0">
                          <a:solidFill>
                            <a:schemeClr val="tx1"/>
                          </a:solidFill>
                          <a:effectLst/>
                        </a:rPr>
                        <a:t> </a:t>
                      </a:r>
                      <a:r>
                        <a:rPr lang="en-US" sz="1600" dirty="0">
                          <a:solidFill>
                            <a:schemeClr val="tx1"/>
                          </a:solidFill>
                          <a:effectLst/>
                        </a:rPr>
                        <a:t>from</a:t>
                      </a:r>
                      <a:r>
                        <a:rPr lang="en-US" sz="1600" spc="-50" dirty="0">
                          <a:solidFill>
                            <a:schemeClr val="tx1"/>
                          </a:solidFill>
                          <a:effectLst/>
                        </a:rPr>
                        <a:t> </a:t>
                      </a:r>
                      <a:r>
                        <a:rPr lang="en-US" sz="1600" dirty="0">
                          <a:solidFill>
                            <a:schemeClr val="tx1"/>
                          </a:solidFill>
                          <a:effectLst/>
                        </a:rPr>
                        <a:t>public</a:t>
                      </a:r>
                      <a:r>
                        <a:rPr lang="en-US" sz="1600" spc="-45" dirty="0">
                          <a:solidFill>
                            <a:schemeClr val="tx1"/>
                          </a:solidFill>
                          <a:effectLst/>
                        </a:rPr>
                        <a:t> </a:t>
                      </a:r>
                      <a:r>
                        <a:rPr lang="en-US" sz="1600" dirty="0">
                          <a:solidFill>
                            <a:schemeClr val="tx1"/>
                          </a:solidFill>
                          <a:effectLst/>
                        </a:rPr>
                        <a:t>cloud</a:t>
                      </a:r>
                      <a:r>
                        <a:rPr lang="en-US" sz="1600" spc="5" dirty="0">
                          <a:solidFill>
                            <a:schemeClr val="tx1"/>
                          </a:solidFill>
                          <a:effectLst/>
                        </a:rPr>
                        <a:t> </a:t>
                      </a:r>
                      <a:r>
                        <a:rPr lang="en-US" sz="1600" dirty="0">
                          <a:solidFill>
                            <a:schemeClr val="tx1"/>
                          </a:solidFill>
                          <a:effectLst/>
                        </a:rPr>
                        <a:t>providers</a:t>
                      </a:r>
                      <a:r>
                        <a:rPr lang="en-US" sz="1600" spc="-35" dirty="0">
                          <a:solidFill>
                            <a:schemeClr val="tx1"/>
                          </a:solidFill>
                          <a:effectLst/>
                        </a:rPr>
                        <a:t> </a:t>
                      </a:r>
                      <a:r>
                        <a:rPr lang="en-US" sz="1600" dirty="0">
                          <a:solidFill>
                            <a:schemeClr val="tx1"/>
                          </a:solidFill>
                          <a:effectLst/>
                        </a:rPr>
                        <a:t>for</a:t>
                      </a:r>
                      <a:r>
                        <a:rPr lang="en-US" sz="1600" spc="-40" dirty="0">
                          <a:solidFill>
                            <a:schemeClr val="tx1"/>
                          </a:solidFill>
                          <a:effectLst/>
                        </a:rPr>
                        <a:t> </a:t>
                      </a:r>
                      <a:r>
                        <a:rPr lang="en-US" sz="1600" dirty="0">
                          <a:solidFill>
                            <a:schemeClr val="tx1"/>
                          </a:solidFill>
                          <a:effectLst/>
                        </a:rPr>
                        <a:t>services</a:t>
                      </a:r>
                      <a:r>
                        <a:rPr lang="en-US" sz="1600" spc="-30" dirty="0">
                          <a:solidFill>
                            <a:schemeClr val="tx1"/>
                          </a:solidFill>
                          <a:effectLst/>
                        </a:rPr>
                        <a:t> </a:t>
                      </a:r>
                      <a:r>
                        <a:rPr lang="en-US" sz="1600" dirty="0">
                          <a:solidFill>
                            <a:schemeClr val="tx1"/>
                          </a:solidFill>
                          <a:effectLst/>
                        </a:rPr>
                        <a:t>and</a:t>
                      </a:r>
                      <a:r>
                        <a:rPr lang="en-US" sz="1600" spc="-35" dirty="0">
                          <a:solidFill>
                            <a:schemeClr val="tx1"/>
                          </a:solidFill>
                          <a:effectLst/>
                        </a:rPr>
                        <a:t> </a:t>
                      </a:r>
                      <a:r>
                        <a:rPr lang="en-US" sz="1600" dirty="0">
                          <a:solidFill>
                            <a:schemeClr val="tx1"/>
                          </a:solidFill>
                          <a:effectLst/>
                        </a:rPr>
                        <a:t>resources</a:t>
                      </a:r>
                      <a:r>
                        <a:rPr lang="en-US" sz="1600" spc="-30" dirty="0">
                          <a:solidFill>
                            <a:schemeClr val="tx1"/>
                          </a:solidFill>
                          <a:effectLst/>
                        </a:rPr>
                        <a:t> </a:t>
                      </a:r>
                      <a:r>
                        <a:rPr lang="en-US" sz="1600" dirty="0">
                          <a:solidFill>
                            <a:schemeClr val="tx1"/>
                          </a:solidFill>
                          <a:effectLst/>
                        </a:rPr>
                        <a:t>where</a:t>
                      </a:r>
                      <a:r>
                        <a:rPr lang="en-US" sz="1600" spc="-35" dirty="0">
                          <a:solidFill>
                            <a:schemeClr val="tx1"/>
                          </a:solidFill>
                          <a:effectLst/>
                        </a:rPr>
                        <a:t> </a:t>
                      </a:r>
                      <a:r>
                        <a:rPr lang="en-US" sz="1600" dirty="0">
                          <a:solidFill>
                            <a:schemeClr val="tx1"/>
                          </a:solidFill>
                          <a:effectLst/>
                        </a:rPr>
                        <a:t>it’s</a:t>
                      </a:r>
                      <a:r>
                        <a:rPr lang="en-US" sz="1600" spc="-30" dirty="0">
                          <a:solidFill>
                            <a:schemeClr val="tx1"/>
                          </a:solidFill>
                          <a:effectLst/>
                        </a:rPr>
                        <a:t> </a:t>
                      </a:r>
                      <a:r>
                        <a:rPr lang="en-US" sz="1600" dirty="0">
                          <a:solidFill>
                            <a:schemeClr val="tx1"/>
                          </a:solidFill>
                          <a:effectLst/>
                        </a:rPr>
                        <a:t>cheaper,</a:t>
                      </a:r>
                      <a:r>
                        <a:rPr lang="en-US" sz="1600" spc="-30" dirty="0">
                          <a:solidFill>
                            <a:schemeClr val="tx1"/>
                          </a:solidFill>
                          <a:effectLst/>
                        </a:rPr>
                        <a:t> </a:t>
                      </a:r>
                      <a:r>
                        <a:rPr lang="en-US" sz="1600" dirty="0">
                          <a:solidFill>
                            <a:schemeClr val="tx1"/>
                          </a:solidFill>
                          <a:effectLst/>
                        </a:rPr>
                        <a:t>and</a:t>
                      </a:r>
                      <a:r>
                        <a:rPr lang="en-US" sz="1600" spc="-35" dirty="0">
                          <a:solidFill>
                            <a:schemeClr val="tx1"/>
                          </a:solidFill>
                          <a:effectLst/>
                        </a:rPr>
                        <a:t> </a:t>
                      </a:r>
                      <a:r>
                        <a:rPr lang="en-US" sz="1600" dirty="0">
                          <a:solidFill>
                            <a:schemeClr val="tx1"/>
                          </a:solidFill>
                          <a:effectLst/>
                        </a:rPr>
                        <a:t>then</a:t>
                      </a:r>
                      <a:r>
                        <a:rPr lang="en-US" sz="1600" spc="-235" dirty="0">
                          <a:solidFill>
                            <a:schemeClr val="tx1"/>
                          </a:solidFill>
                          <a:effectLst/>
                        </a:rPr>
                        <a:t> </a:t>
                      </a:r>
                      <a:r>
                        <a:rPr lang="en-US" sz="1600" dirty="0">
                          <a:solidFill>
                            <a:schemeClr val="tx1"/>
                          </a:solidFill>
                          <a:effectLst/>
                        </a:rPr>
                        <a:t>supplement</a:t>
                      </a:r>
                      <a:r>
                        <a:rPr lang="en-US" sz="1600" spc="-15" dirty="0">
                          <a:solidFill>
                            <a:schemeClr val="tx1"/>
                          </a:solidFill>
                          <a:effectLst/>
                        </a:rPr>
                        <a:t> </a:t>
                      </a:r>
                      <a:r>
                        <a:rPr lang="en-US" sz="1600" dirty="0">
                          <a:solidFill>
                            <a:schemeClr val="tx1"/>
                          </a:solidFill>
                          <a:effectLst/>
                        </a:rPr>
                        <a:t>with</a:t>
                      </a:r>
                      <a:r>
                        <a:rPr lang="en-US" sz="1600" spc="-15" dirty="0">
                          <a:solidFill>
                            <a:schemeClr val="tx1"/>
                          </a:solidFill>
                          <a:effectLst/>
                        </a:rPr>
                        <a:t> </a:t>
                      </a:r>
                      <a:r>
                        <a:rPr lang="en-US" sz="1600" dirty="0">
                          <a:solidFill>
                            <a:schemeClr val="tx1"/>
                          </a:solidFill>
                          <a:effectLst/>
                        </a:rPr>
                        <a:t>your</a:t>
                      </a:r>
                      <a:r>
                        <a:rPr lang="en-US" sz="1600" spc="-20" dirty="0">
                          <a:solidFill>
                            <a:schemeClr val="tx1"/>
                          </a:solidFill>
                          <a:effectLst/>
                        </a:rPr>
                        <a:t> </a:t>
                      </a:r>
                      <a:r>
                        <a:rPr lang="en-US" sz="1600" dirty="0">
                          <a:solidFill>
                            <a:schemeClr val="tx1"/>
                          </a:solidFill>
                          <a:effectLst/>
                        </a:rPr>
                        <a:t>own</a:t>
                      </a:r>
                      <a:r>
                        <a:rPr lang="en-US" sz="1600" spc="-5" dirty="0">
                          <a:solidFill>
                            <a:schemeClr val="tx1"/>
                          </a:solidFill>
                          <a:effectLst/>
                        </a:rPr>
                        <a:t> </a:t>
                      </a:r>
                      <a:r>
                        <a:rPr lang="en-US" sz="1600" dirty="0">
                          <a:solidFill>
                            <a:schemeClr val="tx1"/>
                          </a:solidFill>
                          <a:effectLst/>
                        </a:rPr>
                        <a:t>equipment</a:t>
                      </a:r>
                      <a:r>
                        <a:rPr lang="en-US" sz="1600" spc="-15" dirty="0">
                          <a:solidFill>
                            <a:schemeClr val="tx1"/>
                          </a:solidFill>
                          <a:effectLst/>
                        </a:rPr>
                        <a:t> </a:t>
                      </a:r>
                      <a:r>
                        <a:rPr lang="en-US" sz="1600" dirty="0">
                          <a:solidFill>
                            <a:schemeClr val="tx1"/>
                          </a:solidFill>
                          <a:effectLst/>
                        </a:rPr>
                        <a:t>when</a:t>
                      </a:r>
                      <a:r>
                        <a:rPr lang="en-US" sz="1600" spc="-20" dirty="0">
                          <a:solidFill>
                            <a:schemeClr val="tx1"/>
                          </a:solidFill>
                          <a:effectLst/>
                        </a:rPr>
                        <a:t> </a:t>
                      </a:r>
                      <a:r>
                        <a:rPr lang="en-US" sz="1600" dirty="0">
                          <a:solidFill>
                            <a:schemeClr val="tx1"/>
                          </a:solidFill>
                          <a:effectLst/>
                        </a:rPr>
                        <a:t>it’s not</a:t>
                      </a:r>
                      <a:endParaRPr lang="en-IN" sz="16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67945" algn="just">
                        <a:lnSpc>
                          <a:spcPct val="107000"/>
                        </a:lnSpc>
                        <a:spcBef>
                          <a:spcPts val="175"/>
                        </a:spcBef>
                        <a:spcAft>
                          <a:spcPts val="0"/>
                        </a:spcAft>
                      </a:pPr>
                      <a:r>
                        <a:rPr lang="en-US" sz="1600" dirty="0">
                          <a:solidFill>
                            <a:schemeClr val="tx1"/>
                          </a:solidFill>
                          <a:effectLst/>
                        </a:rPr>
                        <a:t> </a:t>
                      </a:r>
                      <a:endParaRPr lang="en-IN" sz="16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r h="1376814">
                <a:tc>
                  <a:txBody>
                    <a:bodyPr/>
                    <a:lstStyle/>
                    <a:p>
                      <a:pPr marL="67945" algn="just">
                        <a:lnSpc>
                          <a:spcPct val="107000"/>
                        </a:lnSpc>
                        <a:spcBef>
                          <a:spcPts val="175"/>
                        </a:spcBef>
                        <a:spcAft>
                          <a:spcPts val="0"/>
                        </a:spcAft>
                      </a:pPr>
                      <a:r>
                        <a:rPr lang="en-US" sz="1600" dirty="0">
                          <a:solidFill>
                            <a:schemeClr val="tx1"/>
                          </a:solidFill>
                          <a:effectLst/>
                        </a:rPr>
                        <a:t>You</a:t>
                      </a:r>
                      <a:r>
                        <a:rPr lang="en-US" sz="1600" spc="-65" dirty="0">
                          <a:solidFill>
                            <a:schemeClr val="tx1"/>
                          </a:solidFill>
                          <a:effectLst/>
                        </a:rPr>
                        <a:t> </a:t>
                      </a:r>
                      <a:r>
                        <a:rPr lang="en-US" sz="1600" dirty="0">
                          <a:solidFill>
                            <a:schemeClr val="tx1"/>
                          </a:solidFill>
                          <a:effectLst/>
                        </a:rPr>
                        <a:t>can</a:t>
                      </a:r>
                      <a:r>
                        <a:rPr lang="en-US" sz="1600" spc="-55" dirty="0">
                          <a:solidFill>
                            <a:schemeClr val="tx1"/>
                          </a:solidFill>
                          <a:effectLst/>
                        </a:rPr>
                        <a:t> </a:t>
                      </a:r>
                      <a:r>
                        <a:rPr lang="en-US" sz="1600" dirty="0">
                          <a:solidFill>
                            <a:schemeClr val="tx1"/>
                          </a:solidFill>
                          <a:effectLst/>
                        </a:rPr>
                        <a:t>use</a:t>
                      </a:r>
                      <a:r>
                        <a:rPr lang="en-US" sz="1600" spc="-55" dirty="0">
                          <a:solidFill>
                            <a:schemeClr val="tx1"/>
                          </a:solidFill>
                          <a:effectLst/>
                        </a:rPr>
                        <a:t> </a:t>
                      </a:r>
                      <a:r>
                        <a:rPr lang="en-US" sz="1600" dirty="0">
                          <a:solidFill>
                            <a:schemeClr val="tx1"/>
                          </a:solidFill>
                          <a:effectLst/>
                        </a:rPr>
                        <a:t>your</a:t>
                      </a:r>
                      <a:r>
                        <a:rPr lang="en-US" sz="1600" spc="-60" dirty="0">
                          <a:solidFill>
                            <a:schemeClr val="tx1"/>
                          </a:solidFill>
                          <a:effectLst/>
                        </a:rPr>
                        <a:t> </a:t>
                      </a:r>
                      <a:r>
                        <a:rPr lang="en-US" sz="1600" dirty="0">
                          <a:solidFill>
                            <a:schemeClr val="tx1"/>
                          </a:solidFill>
                          <a:effectLst/>
                        </a:rPr>
                        <a:t>own</a:t>
                      </a:r>
                      <a:r>
                        <a:rPr lang="en-US" sz="1600" spc="-60" dirty="0">
                          <a:solidFill>
                            <a:schemeClr val="tx1"/>
                          </a:solidFill>
                          <a:effectLst/>
                        </a:rPr>
                        <a:t> </a:t>
                      </a:r>
                      <a:r>
                        <a:rPr lang="en-US" sz="1600" dirty="0">
                          <a:solidFill>
                            <a:schemeClr val="tx1"/>
                          </a:solidFill>
                          <a:effectLst/>
                        </a:rPr>
                        <a:t>equipment</a:t>
                      </a:r>
                      <a:r>
                        <a:rPr lang="en-US" sz="1600" spc="-55" dirty="0">
                          <a:solidFill>
                            <a:schemeClr val="tx1"/>
                          </a:solidFill>
                          <a:effectLst/>
                        </a:rPr>
                        <a:t> </a:t>
                      </a:r>
                      <a:r>
                        <a:rPr lang="en-US" sz="1600" dirty="0">
                          <a:solidFill>
                            <a:schemeClr val="tx1"/>
                          </a:solidFill>
                          <a:effectLst/>
                        </a:rPr>
                        <a:t>to</a:t>
                      </a:r>
                      <a:r>
                        <a:rPr lang="en-US" sz="1600" spc="-60" dirty="0">
                          <a:solidFill>
                            <a:schemeClr val="tx1"/>
                          </a:solidFill>
                          <a:effectLst/>
                        </a:rPr>
                        <a:t> </a:t>
                      </a:r>
                      <a:r>
                        <a:rPr lang="en-US" sz="1600" dirty="0">
                          <a:solidFill>
                            <a:schemeClr val="tx1"/>
                          </a:solidFill>
                          <a:effectLst/>
                        </a:rPr>
                        <a:t>meet</a:t>
                      </a:r>
                      <a:r>
                        <a:rPr lang="en-US" sz="1600" spc="-50" dirty="0">
                          <a:solidFill>
                            <a:schemeClr val="tx1"/>
                          </a:solidFill>
                          <a:effectLst/>
                        </a:rPr>
                        <a:t> </a:t>
                      </a:r>
                      <a:r>
                        <a:rPr lang="en-US" sz="1600" dirty="0">
                          <a:solidFill>
                            <a:schemeClr val="tx1"/>
                          </a:solidFill>
                          <a:effectLst/>
                        </a:rPr>
                        <a:t>security,</a:t>
                      </a:r>
                      <a:r>
                        <a:rPr lang="en-US" sz="1600" spc="-55" dirty="0">
                          <a:solidFill>
                            <a:schemeClr val="tx1"/>
                          </a:solidFill>
                          <a:effectLst/>
                        </a:rPr>
                        <a:t> </a:t>
                      </a:r>
                      <a:r>
                        <a:rPr lang="en-US" sz="1600" dirty="0">
                          <a:solidFill>
                            <a:schemeClr val="tx1"/>
                          </a:solidFill>
                          <a:effectLst/>
                        </a:rPr>
                        <a:t>compliance,</a:t>
                      </a:r>
                      <a:r>
                        <a:rPr lang="en-US" sz="1600" spc="-60" dirty="0">
                          <a:solidFill>
                            <a:schemeClr val="tx1"/>
                          </a:solidFill>
                          <a:effectLst/>
                        </a:rPr>
                        <a:t> </a:t>
                      </a:r>
                      <a:r>
                        <a:rPr lang="en-US" sz="1600" dirty="0">
                          <a:solidFill>
                            <a:schemeClr val="tx1"/>
                          </a:solidFill>
                          <a:effectLst/>
                        </a:rPr>
                        <a:t>or</a:t>
                      </a:r>
                      <a:r>
                        <a:rPr lang="en-US" sz="1600" spc="-235" dirty="0">
                          <a:solidFill>
                            <a:schemeClr val="tx1"/>
                          </a:solidFill>
                          <a:effectLst/>
                        </a:rPr>
                        <a:t> </a:t>
                      </a:r>
                      <a:r>
                        <a:rPr lang="en-US" sz="1600" dirty="0">
                          <a:solidFill>
                            <a:schemeClr val="tx1"/>
                          </a:solidFill>
                          <a:effectLst/>
                        </a:rPr>
                        <a:t>legacy scenarios where you need to completely control the</a:t>
                      </a:r>
                      <a:r>
                        <a:rPr lang="en-US" sz="1600" spc="5" dirty="0">
                          <a:solidFill>
                            <a:schemeClr val="tx1"/>
                          </a:solidFill>
                          <a:effectLst/>
                        </a:rPr>
                        <a:t> </a:t>
                      </a:r>
                      <a:r>
                        <a:rPr lang="en-US" sz="1600" dirty="0">
                          <a:solidFill>
                            <a:schemeClr val="tx1"/>
                          </a:solidFill>
                          <a:effectLst/>
                        </a:rPr>
                        <a:t>environment</a:t>
                      </a:r>
                      <a:endParaRPr lang="en-IN" sz="16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67945" algn="just">
                        <a:lnSpc>
                          <a:spcPct val="107000"/>
                        </a:lnSpc>
                        <a:spcBef>
                          <a:spcPts val="175"/>
                        </a:spcBef>
                        <a:spcAft>
                          <a:spcPts val="0"/>
                        </a:spcAft>
                      </a:pPr>
                      <a:r>
                        <a:rPr lang="en-US" sz="1600" dirty="0">
                          <a:solidFill>
                            <a:schemeClr val="tx1"/>
                          </a:solidFill>
                          <a:effectLst/>
                        </a:rPr>
                        <a:t> </a:t>
                      </a:r>
                      <a:endParaRPr lang="en-IN" sz="16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bl>
          </a:graphicData>
        </a:graphic>
      </p:graphicFrame>
    </p:spTree>
    <p:extLst>
      <p:ext uri="{BB962C8B-B14F-4D97-AF65-F5344CB8AC3E}">
        <p14:creationId xmlns:p14="http://schemas.microsoft.com/office/powerpoint/2010/main" val="19514534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bdul\Downloads\WhatsApp Image 2022-06-29 at 7.16.45 AM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5349880" cy="34718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dirty="0" smtClean="0"/>
              <a:t>Azure Resource manager ARM</a:t>
            </a:r>
            <a:endParaRPr lang="en-IN" dirty="0"/>
          </a:p>
        </p:txBody>
      </p:sp>
    </p:spTree>
    <p:extLst>
      <p:ext uri="{BB962C8B-B14F-4D97-AF65-F5344CB8AC3E}">
        <p14:creationId xmlns:p14="http://schemas.microsoft.com/office/powerpoint/2010/main" val="2984907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solidFill>
                  <a:srgbClr val="FF0000"/>
                </a:solidFill>
              </a:rPr>
              <a:t>Managed services </a:t>
            </a:r>
            <a:endParaRPr lang="en-IN" sz="3600" b="1" dirty="0">
              <a:solidFill>
                <a:srgbClr val="FF0000"/>
              </a:solidFill>
            </a:endParaRPr>
          </a:p>
        </p:txBody>
      </p:sp>
      <p:sp>
        <p:nvSpPr>
          <p:cNvPr id="3" name="Content Placeholder 2"/>
          <p:cNvSpPr>
            <a:spLocks noGrp="1"/>
          </p:cNvSpPr>
          <p:nvPr>
            <p:ph idx="1"/>
          </p:nvPr>
        </p:nvSpPr>
        <p:spPr/>
        <p:txBody>
          <a:bodyPr/>
          <a:lstStyle/>
          <a:p>
            <a:r>
              <a:rPr lang="en-IN" dirty="0" smtClean="0"/>
              <a:t>IAAS </a:t>
            </a:r>
          </a:p>
          <a:p>
            <a:r>
              <a:rPr lang="en-IN" dirty="0" smtClean="0"/>
              <a:t>PAAS</a:t>
            </a:r>
          </a:p>
          <a:p>
            <a:r>
              <a:rPr lang="en-IN" dirty="0" smtClean="0"/>
              <a:t>SAAS</a:t>
            </a:r>
            <a:endParaRPr lang="en-IN" dirty="0"/>
          </a:p>
        </p:txBody>
      </p:sp>
    </p:spTree>
    <p:extLst>
      <p:ext uri="{BB962C8B-B14F-4D97-AF65-F5344CB8AC3E}">
        <p14:creationId xmlns:p14="http://schemas.microsoft.com/office/powerpoint/2010/main" val="1591649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service mod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3000"/>
            <a:ext cx="7707586" cy="4191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a:solidFill>
                  <a:srgbClr val="FF0000"/>
                </a:solidFill>
              </a:rPr>
              <a:t>IAAS PASS SASS</a:t>
            </a:r>
            <a:endParaRPr lang="en-IN" b="1" dirty="0">
              <a:solidFill>
                <a:srgbClr val="FF0000"/>
              </a:solidFill>
            </a:endParaRPr>
          </a:p>
        </p:txBody>
      </p:sp>
    </p:spTree>
    <p:extLst>
      <p:ext uri="{BB962C8B-B14F-4D97-AF65-F5344CB8AC3E}">
        <p14:creationId xmlns:p14="http://schemas.microsoft.com/office/powerpoint/2010/main" val="3945091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solidFill>
                  <a:schemeClr val="tx2">
                    <a:lumMod val="60000"/>
                    <a:lumOff val="40000"/>
                  </a:schemeClr>
                </a:solidFill>
              </a:rPr>
              <a:t>IAAS (</a:t>
            </a:r>
            <a:r>
              <a:rPr lang="en-US" sz="4000" b="1" dirty="0">
                <a:solidFill>
                  <a:schemeClr val="tx2">
                    <a:lumMod val="60000"/>
                    <a:lumOff val="40000"/>
                  </a:schemeClr>
                </a:solidFill>
              </a:rPr>
              <a:t>Infrastructure</a:t>
            </a:r>
            <a:r>
              <a:rPr lang="en-IN" sz="4000" b="1" dirty="0" smtClean="0">
                <a:solidFill>
                  <a:schemeClr val="tx2">
                    <a:lumMod val="60000"/>
                    <a:lumOff val="40000"/>
                  </a:schemeClr>
                </a:solidFill>
              </a:rPr>
              <a:t> As a service)</a:t>
            </a:r>
            <a:endParaRPr lang="en-IN" sz="4000" b="1" dirty="0">
              <a:solidFill>
                <a:schemeClr val="tx2">
                  <a:lumMod val="60000"/>
                  <a:lumOff val="40000"/>
                </a:schemeClr>
              </a:solidFill>
            </a:endParaRPr>
          </a:p>
        </p:txBody>
      </p:sp>
      <p:pic>
        <p:nvPicPr>
          <p:cNvPr id="8" name="Content Placeholder 7"/>
          <p:cNvPicPr>
            <a:picLocks noGrp="1" noChangeAspect="1"/>
          </p:cNvPicPr>
          <p:nvPr>
            <p:ph idx="1"/>
          </p:nvPr>
        </p:nvPicPr>
        <p:blipFill>
          <a:blip r:embed="rId2"/>
          <a:stretch>
            <a:fillRect/>
          </a:stretch>
        </p:blipFill>
        <p:spPr>
          <a:xfrm>
            <a:off x="838200" y="1600200"/>
            <a:ext cx="3031958" cy="4800600"/>
          </a:xfrm>
          <a:prstGeom prst="rect">
            <a:avLst/>
          </a:prstGeom>
        </p:spPr>
      </p:pic>
      <p:sp>
        <p:nvSpPr>
          <p:cNvPr id="9" name="Rectangle 8"/>
          <p:cNvSpPr/>
          <p:nvPr/>
        </p:nvSpPr>
        <p:spPr>
          <a:xfrm>
            <a:off x="3657600" y="1327583"/>
            <a:ext cx="4572000" cy="3477875"/>
          </a:xfrm>
          <a:prstGeom prst="rect">
            <a:avLst/>
          </a:prstGeom>
        </p:spPr>
        <p:txBody>
          <a:bodyPr>
            <a:spAutoFit/>
          </a:bodyPr>
          <a:lstStyle/>
          <a:p>
            <a:pPr marL="285750" indent="-285750">
              <a:buFont typeface="Wingdings" panose="05000000000000000000" pitchFamily="2" charset="2"/>
              <a:buChar char="v"/>
            </a:pPr>
            <a:r>
              <a:rPr lang="en-US" sz="2000" dirty="0"/>
              <a:t>Infrastructure as a Service (</a:t>
            </a:r>
            <a:r>
              <a:rPr lang="en-US" sz="2000" dirty="0" err="1"/>
              <a:t>IaaS</a:t>
            </a:r>
            <a:r>
              <a:rPr lang="en-US" sz="2000" dirty="0"/>
              <a:t>) in Azure provides virtualized computing resources over the internet</a:t>
            </a:r>
            <a:r>
              <a:rPr lang="en-US" sz="2000" dirty="0" smtClean="0"/>
              <a:t>.</a:t>
            </a:r>
          </a:p>
          <a:p>
            <a:pPr marL="285750" indent="-285750">
              <a:buFont typeface="Wingdings" panose="05000000000000000000" pitchFamily="2" charset="2"/>
              <a:buChar char="v"/>
            </a:pPr>
            <a:r>
              <a:rPr lang="en-US" sz="2000" dirty="0" smtClean="0"/>
              <a:t> </a:t>
            </a:r>
            <a:r>
              <a:rPr lang="en-US" sz="2000" dirty="0"/>
              <a:t>It allows users to rent virtual machines, storage, and networking infrastructure on a pay-as-you-go basis. </a:t>
            </a:r>
            <a:endParaRPr lang="en-US" sz="2000" dirty="0" smtClean="0"/>
          </a:p>
          <a:p>
            <a:pPr marL="285750" indent="-285750">
              <a:buFont typeface="Wingdings" panose="05000000000000000000" pitchFamily="2" charset="2"/>
              <a:buChar char="v"/>
            </a:pPr>
            <a:r>
              <a:rPr lang="en-US" sz="2000" dirty="0" smtClean="0"/>
              <a:t>With </a:t>
            </a:r>
            <a:r>
              <a:rPr lang="en-US" sz="2000" dirty="0" err="1"/>
              <a:t>IaaS</a:t>
            </a:r>
            <a:r>
              <a:rPr lang="en-US" sz="2000" dirty="0"/>
              <a:t>, organizations can avoid the cost and complexity of owning and maintaining physical servers and data centers. </a:t>
            </a:r>
            <a:endParaRPr lang="en-US" sz="2000" dirty="0" smtClean="0"/>
          </a:p>
          <a:p>
            <a:pPr marL="285750" indent="-285750">
              <a:buFont typeface="Wingdings" panose="05000000000000000000" pitchFamily="2" charset="2"/>
              <a:buChar char="v"/>
            </a:pPr>
            <a:r>
              <a:rPr lang="en-US" sz="2000" dirty="0" smtClean="0"/>
              <a:t>Ex: virtual machines </a:t>
            </a:r>
          </a:p>
        </p:txBody>
      </p:sp>
    </p:spTree>
    <p:extLst>
      <p:ext uri="{BB962C8B-B14F-4D97-AF65-F5344CB8AC3E}">
        <p14:creationId xmlns:p14="http://schemas.microsoft.com/office/powerpoint/2010/main" val="1304037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4800" y="1410711"/>
            <a:ext cx="2667000" cy="4317371"/>
          </a:xfrm>
          <a:prstGeom prst="rect">
            <a:avLst/>
          </a:prstGeom>
        </p:spPr>
      </p:pic>
      <p:sp>
        <p:nvSpPr>
          <p:cNvPr id="6" name="Title 1"/>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dirty="0">
                <a:solidFill>
                  <a:schemeClr val="tx2">
                    <a:lumMod val="60000"/>
                    <a:lumOff val="40000"/>
                  </a:schemeClr>
                </a:solidFill>
              </a:rPr>
              <a:t>P</a:t>
            </a:r>
            <a:r>
              <a:rPr lang="en-IN" sz="4000" b="1" dirty="0" smtClean="0">
                <a:solidFill>
                  <a:schemeClr val="tx2">
                    <a:lumMod val="60000"/>
                    <a:lumOff val="40000"/>
                  </a:schemeClr>
                </a:solidFill>
              </a:rPr>
              <a:t>AAS (Platform As a service)</a:t>
            </a:r>
            <a:endParaRPr lang="en-IN" sz="4000" b="1" dirty="0">
              <a:solidFill>
                <a:schemeClr val="tx2">
                  <a:lumMod val="60000"/>
                  <a:lumOff val="40000"/>
                </a:schemeClr>
              </a:solidFill>
            </a:endParaRPr>
          </a:p>
        </p:txBody>
      </p:sp>
      <p:sp>
        <p:nvSpPr>
          <p:cNvPr id="7" name="Rectangle 6"/>
          <p:cNvSpPr/>
          <p:nvPr/>
        </p:nvSpPr>
        <p:spPr>
          <a:xfrm>
            <a:off x="3276600" y="1752600"/>
            <a:ext cx="5410200" cy="2308324"/>
          </a:xfrm>
          <a:prstGeom prst="rect">
            <a:avLst/>
          </a:prstGeom>
        </p:spPr>
        <p:txBody>
          <a:bodyPr wrap="square">
            <a:spAutoFit/>
          </a:bodyPr>
          <a:lstStyle/>
          <a:p>
            <a:pPr algn="just"/>
            <a:r>
              <a:rPr lang="en-US" dirty="0" smtClean="0">
                <a:solidFill>
                  <a:srgbClr val="374151"/>
                </a:solidFill>
              </a:rPr>
              <a:t>Platform as a Service (</a:t>
            </a:r>
            <a:r>
              <a:rPr lang="en-US" dirty="0" err="1" smtClean="0">
                <a:solidFill>
                  <a:srgbClr val="374151"/>
                </a:solidFill>
              </a:rPr>
              <a:t>PaaS</a:t>
            </a:r>
            <a:r>
              <a:rPr lang="en-US" dirty="0" smtClean="0">
                <a:solidFill>
                  <a:srgbClr val="374151"/>
                </a:solidFill>
              </a:rPr>
              <a:t>) in Azure is a cloud computing service that provides a platform allowing customers to develop, run, and manage applications without dealing with the complexities of infrastructure management. </a:t>
            </a:r>
          </a:p>
          <a:p>
            <a:endParaRPr lang="en-US" dirty="0">
              <a:solidFill>
                <a:srgbClr val="374151"/>
              </a:solidFill>
            </a:endParaRPr>
          </a:p>
          <a:p>
            <a:r>
              <a:rPr lang="en-US" dirty="0" smtClean="0">
                <a:solidFill>
                  <a:srgbClr val="374151"/>
                </a:solidFill>
              </a:rPr>
              <a:t>Ex: </a:t>
            </a:r>
            <a:r>
              <a:rPr lang="en-US" b="1" dirty="0" smtClean="0">
                <a:solidFill>
                  <a:srgbClr val="0070C0"/>
                </a:solidFill>
              </a:rPr>
              <a:t>App service(</a:t>
            </a:r>
            <a:r>
              <a:rPr lang="en-US" b="1" dirty="0" err="1" smtClean="0">
                <a:solidFill>
                  <a:srgbClr val="0070C0"/>
                </a:solidFill>
              </a:rPr>
              <a:t>webapp,function</a:t>
            </a:r>
            <a:r>
              <a:rPr lang="en-US" b="1" dirty="0" smtClean="0">
                <a:solidFill>
                  <a:srgbClr val="0070C0"/>
                </a:solidFill>
              </a:rPr>
              <a:t> app), Storage </a:t>
            </a:r>
            <a:r>
              <a:rPr lang="en-US" b="1" dirty="0" err="1" smtClean="0">
                <a:solidFill>
                  <a:srgbClr val="0070C0"/>
                </a:solidFill>
              </a:rPr>
              <a:t>account,AKS</a:t>
            </a:r>
            <a:r>
              <a:rPr lang="en-US" b="1" dirty="0" smtClean="0">
                <a:solidFill>
                  <a:srgbClr val="0070C0"/>
                </a:solidFill>
              </a:rPr>
              <a:t>, SQL, Cosmos, Azure </a:t>
            </a:r>
            <a:r>
              <a:rPr lang="en-US" b="1" dirty="0" err="1" smtClean="0">
                <a:solidFill>
                  <a:srgbClr val="0070C0"/>
                </a:solidFill>
              </a:rPr>
              <a:t>Devops</a:t>
            </a:r>
            <a:r>
              <a:rPr lang="en-US" b="1" dirty="0" smtClean="0">
                <a:solidFill>
                  <a:srgbClr val="0070C0"/>
                </a:solidFill>
              </a:rPr>
              <a:t> </a:t>
            </a:r>
            <a:endParaRPr lang="en-IN" b="1" dirty="0">
              <a:solidFill>
                <a:srgbClr val="0070C0"/>
              </a:solidFill>
            </a:endParaRPr>
          </a:p>
        </p:txBody>
      </p:sp>
    </p:spTree>
    <p:extLst>
      <p:ext uri="{BB962C8B-B14F-4D97-AF65-F5344CB8AC3E}">
        <p14:creationId xmlns:p14="http://schemas.microsoft.com/office/powerpoint/2010/main" val="524462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0" y="1752600"/>
            <a:ext cx="4572000" cy="3416320"/>
          </a:xfrm>
          <a:prstGeom prst="rect">
            <a:avLst/>
          </a:prstGeom>
        </p:spPr>
        <p:txBody>
          <a:bodyPr>
            <a:spAutoFit/>
          </a:bodyPr>
          <a:lstStyle/>
          <a:p>
            <a:pPr algn="just"/>
            <a:r>
              <a:rPr lang="en-US" dirty="0">
                <a:solidFill>
                  <a:srgbClr val="374151"/>
                </a:solidFill>
                <a:latin typeface="+mj-lt"/>
              </a:rPr>
              <a:t>Software as a Service (</a:t>
            </a:r>
            <a:r>
              <a:rPr lang="en-US" dirty="0" err="1">
                <a:solidFill>
                  <a:srgbClr val="374151"/>
                </a:solidFill>
                <a:latin typeface="+mj-lt"/>
              </a:rPr>
              <a:t>SaaS</a:t>
            </a:r>
            <a:r>
              <a:rPr lang="en-US" dirty="0">
                <a:solidFill>
                  <a:srgbClr val="374151"/>
                </a:solidFill>
                <a:latin typeface="+mj-lt"/>
              </a:rPr>
              <a:t>) in Azure refers to cloud-based applications that are delivered and accessed over the internet. </a:t>
            </a:r>
            <a:endParaRPr lang="en-US" dirty="0" smtClean="0">
              <a:solidFill>
                <a:srgbClr val="374151"/>
              </a:solidFill>
              <a:latin typeface="+mj-lt"/>
            </a:endParaRPr>
          </a:p>
          <a:p>
            <a:pPr algn="just"/>
            <a:r>
              <a:rPr lang="en-US" dirty="0" smtClean="0">
                <a:solidFill>
                  <a:srgbClr val="374151"/>
                </a:solidFill>
                <a:latin typeface="+mj-lt"/>
              </a:rPr>
              <a:t>In </a:t>
            </a:r>
            <a:r>
              <a:rPr lang="en-US" dirty="0">
                <a:solidFill>
                  <a:srgbClr val="374151"/>
                </a:solidFill>
                <a:latin typeface="+mj-lt"/>
              </a:rPr>
              <a:t>the context of Azure, </a:t>
            </a:r>
            <a:r>
              <a:rPr lang="en-US" dirty="0" err="1">
                <a:solidFill>
                  <a:srgbClr val="374151"/>
                </a:solidFill>
                <a:latin typeface="+mj-lt"/>
              </a:rPr>
              <a:t>SaaS</a:t>
            </a:r>
            <a:r>
              <a:rPr lang="en-US" dirty="0">
                <a:solidFill>
                  <a:srgbClr val="374151"/>
                </a:solidFill>
                <a:latin typeface="+mj-lt"/>
              </a:rPr>
              <a:t> offerings encompass a variety of software applications that are fully managed and hosted by Microsoft, allowing users to access the software without the need for installing, maintaining, or managing the underlying infrastructure</a:t>
            </a:r>
            <a:r>
              <a:rPr lang="en-US" dirty="0" smtClean="0">
                <a:solidFill>
                  <a:srgbClr val="374151"/>
                </a:solidFill>
                <a:latin typeface="+mj-lt"/>
              </a:rPr>
              <a:t>.</a:t>
            </a:r>
          </a:p>
          <a:p>
            <a:pPr algn="just"/>
            <a:endParaRPr lang="en-US" dirty="0">
              <a:solidFill>
                <a:srgbClr val="374151"/>
              </a:solidFill>
              <a:latin typeface="+mj-lt"/>
            </a:endParaRPr>
          </a:p>
          <a:p>
            <a:pPr algn="just"/>
            <a:r>
              <a:rPr lang="en-US" dirty="0" smtClean="0">
                <a:solidFill>
                  <a:srgbClr val="374151"/>
                </a:solidFill>
                <a:latin typeface="+mj-lt"/>
              </a:rPr>
              <a:t>EX: MS365,Dynamic, Azure AD</a:t>
            </a:r>
            <a:endParaRPr lang="en-IN" dirty="0">
              <a:latin typeface="+mj-lt"/>
            </a:endParaRPr>
          </a:p>
        </p:txBody>
      </p:sp>
      <p:sp>
        <p:nvSpPr>
          <p:cNvPr id="3" name="Title 1"/>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dirty="0" smtClean="0">
                <a:solidFill>
                  <a:schemeClr val="tx2">
                    <a:lumMod val="60000"/>
                    <a:lumOff val="40000"/>
                  </a:schemeClr>
                </a:solidFill>
              </a:rPr>
              <a:t>SAAS (Software As a service)</a:t>
            </a:r>
            <a:endParaRPr lang="en-IN" sz="4000" b="1" dirty="0">
              <a:solidFill>
                <a:schemeClr val="tx2">
                  <a:lumMod val="60000"/>
                  <a:lumOff val="40000"/>
                </a:schemeClr>
              </a:solidFill>
            </a:endParaRPr>
          </a:p>
        </p:txBody>
      </p:sp>
      <p:pic>
        <p:nvPicPr>
          <p:cNvPr id="4" name="Picture 3"/>
          <p:cNvPicPr>
            <a:picLocks noChangeAspect="1"/>
          </p:cNvPicPr>
          <p:nvPr/>
        </p:nvPicPr>
        <p:blipFill>
          <a:blip r:embed="rId2"/>
          <a:stretch>
            <a:fillRect/>
          </a:stretch>
        </p:blipFill>
        <p:spPr>
          <a:xfrm>
            <a:off x="685800" y="1752599"/>
            <a:ext cx="2209800" cy="5005875"/>
          </a:xfrm>
          <a:prstGeom prst="rect">
            <a:avLst/>
          </a:prstGeom>
        </p:spPr>
      </p:pic>
    </p:spTree>
    <p:extLst>
      <p:ext uri="{BB962C8B-B14F-4D97-AF65-F5344CB8AC3E}">
        <p14:creationId xmlns:p14="http://schemas.microsoft.com/office/powerpoint/2010/main" val="32453182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200905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715375" cy="5415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555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bdul\Downloads\WhatsApp Image 2022-06-29 at 7.16.46 A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971046"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1409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fontScale="90000"/>
          </a:bodyPr>
          <a:lstStyle/>
          <a:p>
            <a:r>
              <a:rPr lang="en-IN" dirty="0" smtClean="0">
                <a:solidFill>
                  <a:srgbClr val="FF0000"/>
                </a:solidFill>
              </a:rPr>
              <a:t>Azure Virtual Machine configuration</a:t>
            </a:r>
            <a:endParaRPr lang="en-IN" dirty="0">
              <a:solidFill>
                <a:srgbClr val="FF0000"/>
              </a:solidFill>
            </a:endParaRPr>
          </a:p>
        </p:txBody>
      </p:sp>
      <p:sp>
        <p:nvSpPr>
          <p:cNvPr id="3" name="Content Placeholder 2"/>
          <p:cNvSpPr>
            <a:spLocks noGrp="1"/>
          </p:cNvSpPr>
          <p:nvPr>
            <p:ph idx="4294967295"/>
          </p:nvPr>
        </p:nvSpPr>
        <p:spPr>
          <a:xfrm>
            <a:off x="0" y="1600200"/>
            <a:ext cx="8229600" cy="4525963"/>
          </a:xfrm>
        </p:spPr>
        <p:txBody>
          <a:bodyPr>
            <a:normAutofit fontScale="85000" lnSpcReduction="20000"/>
          </a:bodyPr>
          <a:lstStyle/>
          <a:p>
            <a:r>
              <a:rPr lang="en-IN" dirty="0" smtClean="0"/>
              <a:t>VM resize or scale: increasing the size of VM</a:t>
            </a:r>
          </a:p>
          <a:p>
            <a:r>
              <a:rPr lang="en-IN" dirty="0" smtClean="0"/>
              <a:t>Resource lock</a:t>
            </a:r>
          </a:p>
          <a:p>
            <a:r>
              <a:rPr lang="en-IN" dirty="0" smtClean="0"/>
              <a:t>VM disk attach/</a:t>
            </a:r>
            <a:r>
              <a:rPr lang="en-IN" dirty="0" err="1" smtClean="0"/>
              <a:t>ditach</a:t>
            </a:r>
            <a:r>
              <a:rPr lang="en-IN" dirty="0" smtClean="0"/>
              <a:t> : Adding Extra disk to VM</a:t>
            </a:r>
          </a:p>
          <a:p>
            <a:pPr marL="0" indent="0">
              <a:buNone/>
            </a:pPr>
            <a:r>
              <a:rPr lang="en-IN" dirty="0" smtClean="0"/>
              <a:t>	(</a:t>
            </a:r>
            <a:r>
              <a:rPr lang="en-IN" dirty="0" err="1" smtClean="0"/>
              <a:t>disk.mgmt.msc</a:t>
            </a:r>
            <a:r>
              <a:rPr lang="en-IN" dirty="0" smtClean="0"/>
              <a:t>)/</a:t>
            </a:r>
            <a:r>
              <a:rPr lang="en-IN" dirty="0" err="1" smtClean="0"/>
              <a:t>diskmanagment</a:t>
            </a:r>
            <a:r>
              <a:rPr lang="en-IN" dirty="0" smtClean="0"/>
              <a:t> </a:t>
            </a:r>
            <a:endParaRPr lang="en-IN" dirty="0"/>
          </a:p>
          <a:p>
            <a:r>
              <a:rPr lang="en-IN" dirty="0" smtClean="0"/>
              <a:t>VM status : Running, stopped, stopped(</a:t>
            </a:r>
            <a:r>
              <a:rPr lang="en-IN" dirty="0" err="1" smtClean="0"/>
              <a:t>deallocation</a:t>
            </a:r>
            <a:r>
              <a:rPr lang="en-IN" dirty="0" smtClean="0"/>
              <a:t>)</a:t>
            </a:r>
          </a:p>
          <a:p>
            <a:r>
              <a:rPr lang="en-IN" dirty="0" smtClean="0"/>
              <a:t>VM auto shutdown :</a:t>
            </a:r>
          </a:p>
          <a:p>
            <a:r>
              <a:rPr lang="en-IN" dirty="0"/>
              <a:t>VM </a:t>
            </a:r>
            <a:r>
              <a:rPr lang="en-IN" dirty="0" smtClean="0"/>
              <a:t>Capture/snapshot</a:t>
            </a:r>
          </a:p>
          <a:p>
            <a:r>
              <a:rPr lang="en-IN" dirty="0"/>
              <a:t>VM backup: taking schedule </a:t>
            </a:r>
            <a:r>
              <a:rPr lang="en-IN" dirty="0" smtClean="0"/>
              <a:t>backups</a:t>
            </a:r>
          </a:p>
          <a:p>
            <a:r>
              <a:rPr lang="en-IN" dirty="0" smtClean="0"/>
              <a:t>DR- Setup</a:t>
            </a:r>
          </a:p>
          <a:p>
            <a:r>
              <a:rPr lang="en-IN" dirty="0" smtClean="0"/>
              <a:t>Networking</a:t>
            </a:r>
          </a:p>
        </p:txBody>
      </p:sp>
    </p:spTree>
    <p:extLst>
      <p:ext uri="{BB962C8B-B14F-4D97-AF65-F5344CB8AC3E}">
        <p14:creationId xmlns:p14="http://schemas.microsoft.com/office/powerpoint/2010/main" val="28128221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Microsoft Azure?</a:t>
            </a:r>
          </a:p>
        </p:txBody>
      </p:sp>
      <p:sp>
        <p:nvSpPr>
          <p:cNvPr id="4" name="Content Placeholder 3"/>
          <p:cNvSpPr>
            <a:spLocks noGrp="1"/>
          </p:cNvSpPr>
          <p:nvPr>
            <p:ph idx="1"/>
          </p:nvPr>
        </p:nvSpPr>
        <p:spPr/>
        <p:txBody>
          <a:bodyPr>
            <a:normAutofit/>
          </a:bodyPr>
          <a:lstStyle/>
          <a:p>
            <a:r>
              <a:rPr lang="en-US" dirty="0" smtClean="0"/>
              <a:t>Azure </a:t>
            </a:r>
            <a:r>
              <a:rPr lang="en-US" dirty="0"/>
              <a:t>is a cloud computing platform which was launched by Microsoft in February 2010. It is </a:t>
            </a:r>
            <a:r>
              <a:rPr lang="en-US" dirty="0" smtClean="0"/>
              <a:t>an open </a:t>
            </a:r>
            <a:r>
              <a:rPr lang="en-US" dirty="0"/>
              <a:t>and flexible cloud platform which helps in development, data storage, service hosting, </a:t>
            </a:r>
            <a:r>
              <a:rPr lang="en-US" dirty="0" smtClean="0"/>
              <a:t>and service </a:t>
            </a:r>
            <a:r>
              <a:rPr lang="en-US" dirty="0"/>
              <a:t>management. The Azure tool hosts web applications over the internet with the help </a:t>
            </a:r>
            <a:r>
              <a:rPr lang="en-US" dirty="0" smtClean="0"/>
              <a:t>of </a:t>
            </a:r>
            <a:r>
              <a:rPr lang="en-IN" dirty="0" smtClean="0"/>
              <a:t>Microsoft </a:t>
            </a:r>
            <a:r>
              <a:rPr lang="en-IN" dirty="0"/>
              <a:t>data </a:t>
            </a:r>
            <a:r>
              <a:rPr lang="en-IN" dirty="0" err="1"/>
              <a:t>centers</a:t>
            </a:r>
            <a:r>
              <a:rPr lang="en-IN" dirty="0"/>
              <a:t>.</a:t>
            </a:r>
          </a:p>
        </p:txBody>
      </p:sp>
    </p:spTree>
    <p:extLst>
      <p:ext uri="{BB962C8B-B14F-4D97-AF65-F5344CB8AC3E}">
        <p14:creationId xmlns:p14="http://schemas.microsoft.com/office/powerpoint/2010/main" val="1802352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17"/>
            <a:ext cx="7772400" cy="439783"/>
          </a:xfrm>
        </p:spPr>
        <p:txBody>
          <a:bodyPr>
            <a:normAutofit fontScale="90000"/>
          </a:bodyPr>
          <a:lstStyle/>
          <a:p>
            <a:r>
              <a:rPr lang="en-IN" sz="2400" b="1" dirty="0" smtClean="0">
                <a:solidFill>
                  <a:srgbClr val="FF0000"/>
                </a:solidFill>
              </a:rPr>
              <a:t>Capture Image Azure VM</a:t>
            </a:r>
            <a:endParaRPr lang="en-IN" sz="2400" b="1" dirty="0">
              <a:solidFill>
                <a:srgbClr val="FF0000"/>
              </a:solidFill>
            </a:endParaRPr>
          </a:p>
        </p:txBody>
      </p:sp>
      <p:sp>
        <p:nvSpPr>
          <p:cNvPr id="3" name="Content Placeholder 2"/>
          <p:cNvSpPr>
            <a:spLocks noGrp="1"/>
          </p:cNvSpPr>
          <p:nvPr>
            <p:ph idx="1"/>
          </p:nvPr>
        </p:nvSpPr>
        <p:spPr>
          <a:xfrm>
            <a:off x="457200" y="533400"/>
            <a:ext cx="8305800" cy="5334000"/>
          </a:xfrm>
        </p:spPr>
        <p:txBody>
          <a:bodyPr>
            <a:noAutofit/>
          </a:bodyPr>
          <a:lstStyle/>
          <a:p>
            <a:pPr>
              <a:buFont typeface="Wingdings" panose="05000000000000000000" pitchFamily="2" charset="2"/>
              <a:buChar char="Ø"/>
            </a:pPr>
            <a:r>
              <a:rPr lang="en-US" sz="1600" dirty="0"/>
              <a:t>An image can be created from a VM and then used to create multiple VMs.</a:t>
            </a:r>
          </a:p>
          <a:p>
            <a:pPr>
              <a:buFont typeface="Wingdings" panose="05000000000000000000" pitchFamily="2" charset="2"/>
              <a:buChar char="Ø"/>
            </a:pPr>
            <a:r>
              <a:rPr lang="en-US" sz="1600" dirty="0"/>
              <a:t>For images stored in an Azure Compute Gallery (formerly known as Shared Image Gallery), you can use VMs that already have accounts created on them (specialized) or you can generalize the VM before creating the image to remove machine accounts and other machines specific information. To generalize a VM, see </a:t>
            </a:r>
            <a:r>
              <a:rPr lang="en-US" sz="1600" dirty="0">
                <a:hlinkClick r:id="rId2"/>
              </a:rPr>
              <a:t>Generalized a VM</a:t>
            </a:r>
            <a:r>
              <a:rPr lang="en-US" sz="1600" dirty="0"/>
              <a:t>. For more information, see </a:t>
            </a:r>
            <a:r>
              <a:rPr lang="en-US" sz="1600" dirty="0">
                <a:hlinkClick r:id="rId3"/>
              </a:rPr>
              <a:t>Generalized and specialized images</a:t>
            </a:r>
            <a:r>
              <a:rPr lang="en-US" sz="1600" dirty="0" smtClean="0"/>
              <a:t>.</a:t>
            </a:r>
          </a:p>
          <a:p>
            <a:pPr marL="0" indent="0">
              <a:buNone/>
            </a:pPr>
            <a:r>
              <a:rPr lang="en-US" sz="1600" dirty="0" smtClean="0">
                <a:solidFill>
                  <a:srgbClr val="FF0000"/>
                </a:solidFill>
              </a:rPr>
              <a:t>Steps for capture:</a:t>
            </a:r>
          </a:p>
          <a:p>
            <a:pPr>
              <a:buFont typeface="Wingdings" panose="05000000000000000000" pitchFamily="2" charset="2"/>
              <a:buChar char="Ø"/>
            </a:pPr>
            <a:endParaRPr lang="en-US" sz="800" dirty="0"/>
          </a:p>
          <a:p>
            <a:pPr>
              <a:buFont typeface="Wingdings" panose="05000000000000000000" pitchFamily="2" charset="2"/>
              <a:buChar char="Ø"/>
            </a:pPr>
            <a:r>
              <a:rPr lang="en-US" sz="1400" b="1" dirty="0"/>
              <a:t>Select your VM</a:t>
            </a:r>
            <a:r>
              <a:rPr lang="en-US" sz="1400" dirty="0"/>
              <a:t> from the list</a:t>
            </a:r>
            <a:r>
              <a:rPr lang="en-US" sz="1400" dirty="0" smtClean="0"/>
              <a:t>. </a:t>
            </a:r>
            <a:r>
              <a:rPr lang="en-US" sz="1400" dirty="0"/>
              <a:t>(</a:t>
            </a:r>
            <a:r>
              <a:rPr lang="en-US" sz="1400" dirty="0" smtClean="0"/>
              <a:t>webserver, </a:t>
            </a:r>
            <a:r>
              <a:rPr lang="en-US" sz="1400" dirty="0" err="1" smtClean="0"/>
              <a:t>printserver</a:t>
            </a:r>
            <a:r>
              <a:rPr lang="en-US" sz="1400" dirty="0" smtClean="0"/>
              <a:t>) </a:t>
            </a:r>
          </a:p>
          <a:p>
            <a:pPr marL="0" indent="0">
              <a:buNone/>
            </a:pPr>
            <a:r>
              <a:rPr lang="en-US" sz="1400" dirty="0"/>
              <a:t>	</a:t>
            </a:r>
            <a:r>
              <a:rPr lang="en-US" sz="1400" dirty="0" smtClean="0"/>
              <a:t> </a:t>
            </a:r>
            <a:r>
              <a:rPr lang="en-US" sz="1400" dirty="0"/>
              <a:t>“</a:t>
            </a:r>
            <a:r>
              <a:rPr lang="en-US" sz="1400" b="1" dirty="0"/>
              <a:t>Install-</a:t>
            </a:r>
            <a:r>
              <a:rPr lang="en-US" sz="1400" b="1" dirty="0" err="1"/>
              <a:t>WindowsFeature</a:t>
            </a:r>
            <a:r>
              <a:rPr lang="en-US" sz="1400" b="1" dirty="0"/>
              <a:t> -Name Web-Server </a:t>
            </a:r>
            <a:r>
              <a:rPr lang="en-US" sz="1400" b="1" dirty="0" smtClean="0"/>
              <a:t>–</a:t>
            </a:r>
            <a:r>
              <a:rPr lang="en-US" sz="1400" b="1" dirty="0" err="1" smtClean="0"/>
              <a:t>IncludeManagementTools</a:t>
            </a:r>
            <a:r>
              <a:rPr lang="en-US" sz="1400" b="1" dirty="0" smtClean="0"/>
              <a:t>”</a:t>
            </a:r>
          </a:p>
          <a:p>
            <a:pPr marL="0" indent="0">
              <a:buNone/>
            </a:pPr>
            <a:r>
              <a:rPr lang="en-US" sz="1400" b="1" dirty="0"/>
              <a:t>	“Install-</a:t>
            </a:r>
            <a:r>
              <a:rPr lang="en-US" sz="1400" b="1" dirty="0" err="1"/>
              <a:t>WindowsFeature</a:t>
            </a:r>
            <a:r>
              <a:rPr lang="en-US" sz="1400" b="1" dirty="0"/>
              <a:t> -Name Print-Services </a:t>
            </a:r>
            <a:r>
              <a:rPr lang="en-US" sz="1400" b="1" dirty="0" smtClean="0"/>
              <a:t>–</a:t>
            </a:r>
            <a:r>
              <a:rPr lang="en-US" sz="1400" b="1" dirty="0" err="1" smtClean="0"/>
              <a:t>IncludeManagementTools</a:t>
            </a:r>
            <a:r>
              <a:rPr lang="en-US" sz="1400" b="1" dirty="0" smtClean="0"/>
              <a:t>”</a:t>
            </a:r>
            <a:endParaRPr lang="en-US" sz="1400" b="1" dirty="0"/>
          </a:p>
          <a:p>
            <a:pPr>
              <a:buFont typeface="Wingdings" panose="05000000000000000000" pitchFamily="2" charset="2"/>
              <a:buChar char="Ø"/>
            </a:pPr>
            <a:r>
              <a:rPr lang="en-US" sz="1400" b="1" dirty="0" smtClean="0"/>
              <a:t>generalize </a:t>
            </a:r>
            <a:r>
              <a:rPr lang="en-US" sz="1400" b="1" dirty="0"/>
              <a:t>the OS disk</a:t>
            </a:r>
            <a:r>
              <a:rPr lang="en-US" sz="1400" dirty="0"/>
              <a:t> for Linux or Windows. </a:t>
            </a:r>
            <a:r>
              <a:rPr lang="en-US" sz="1600" b="1" dirty="0" err="1" smtClean="0"/>
              <a:t>Sysprep</a:t>
            </a:r>
            <a:r>
              <a:rPr lang="en-US" sz="1400" dirty="0" smtClean="0"/>
              <a:t> command. </a:t>
            </a:r>
            <a:endParaRPr lang="en-US" sz="1400" dirty="0"/>
          </a:p>
          <a:p>
            <a:pPr marL="0" indent="0">
              <a:buNone/>
            </a:pPr>
            <a:r>
              <a:rPr lang="en-US" sz="1400" dirty="0" smtClean="0"/>
              <a:t>	On </a:t>
            </a:r>
            <a:r>
              <a:rPr lang="en-US" sz="1400" dirty="0"/>
              <a:t>the VM’s page, in the upper menu, click </a:t>
            </a:r>
            <a:r>
              <a:rPr lang="en-US" sz="1400" b="1" dirty="0"/>
              <a:t>“Capture</a:t>
            </a:r>
            <a:r>
              <a:rPr lang="en-US" sz="1400" b="1" dirty="0" smtClean="0"/>
              <a:t>.”</a:t>
            </a:r>
          </a:p>
          <a:p>
            <a:pPr marL="0" indent="0">
              <a:buNone/>
            </a:pPr>
            <a:r>
              <a:rPr lang="en-US" sz="1400" dirty="0" smtClean="0"/>
              <a:t>	</a:t>
            </a:r>
            <a:r>
              <a:rPr lang="en-US" sz="1400" b="1" dirty="0"/>
              <a:t> </a:t>
            </a:r>
            <a:r>
              <a:rPr lang="en-US" sz="1400" b="1" dirty="0" err="1"/>
              <a:t>Sysprep</a:t>
            </a:r>
            <a:r>
              <a:rPr lang="en-US" sz="1400" dirty="0"/>
              <a:t> </a:t>
            </a:r>
            <a:r>
              <a:rPr lang="en-US" sz="1400" dirty="0" smtClean="0"/>
              <a:t> removes all preload and personal account and security info (generalization)</a:t>
            </a:r>
            <a:endParaRPr lang="en-US" sz="1400" dirty="0"/>
          </a:p>
          <a:p>
            <a:pPr>
              <a:buFont typeface="Wingdings" panose="05000000000000000000" pitchFamily="2" charset="2"/>
              <a:buChar char="Ø"/>
            </a:pPr>
            <a:r>
              <a:rPr lang="en-US" sz="1400" dirty="0"/>
              <a:t>The </a:t>
            </a:r>
            <a:r>
              <a:rPr lang="en-US" sz="1400" b="1" dirty="0"/>
              <a:t>Create an image</a:t>
            </a:r>
            <a:r>
              <a:rPr lang="en-US" sz="1400" dirty="0"/>
              <a:t> page will appear. Here are the key settings:</a:t>
            </a:r>
          </a:p>
          <a:p>
            <a:pPr lvl="1">
              <a:buFont typeface="Arial" panose="020B0604020202020204" pitchFamily="34" charset="0"/>
              <a:buChar char="•"/>
            </a:pPr>
            <a:r>
              <a:rPr lang="en-US" sz="1200" b="1" dirty="0"/>
              <a:t>Resource group</a:t>
            </a:r>
            <a:r>
              <a:rPr lang="en-US" sz="1200" dirty="0"/>
              <a:t>: Choose an existing group or create a new one.</a:t>
            </a:r>
          </a:p>
          <a:p>
            <a:pPr lvl="1">
              <a:buFont typeface="Arial" panose="020B0604020202020204" pitchFamily="34" charset="0"/>
              <a:buChar char="•"/>
            </a:pPr>
            <a:r>
              <a:rPr lang="en-US" sz="1200" b="1" dirty="0"/>
              <a:t>Gallery</a:t>
            </a:r>
            <a:r>
              <a:rPr lang="en-US" sz="1200" dirty="0"/>
              <a:t>: Optionally, select a gallery to share the image version.</a:t>
            </a:r>
          </a:p>
          <a:p>
            <a:pPr lvl="1">
              <a:buFont typeface="Arial" panose="020B0604020202020204" pitchFamily="34" charset="0"/>
              <a:buChar char="•"/>
            </a:pPr>
            <a:r>
              <a:rPr lang="en-US" sz="1200" b="1" dirty="0"/>
              <a:t>Image definition</a:t>
            </a:r>
            <a:r>
              <a:rPr lang="en-US" sz="1200" dirty="0"/>
              <a:t>: Choose an existing one or create a new definition.</a:t>
            </a:r>
          </a:p>
          <a:p>
            <a:pPr lvl="1">
              <a:buFont typeface="Arial" panose="020B0604020202020204" pitchFamily="34" charset="0"/>
              <a:buChar char="•"/>
            </a:pPr>
            <a:r>
              <a:rPr lang="en-US" sz="1200" b="1" dirty="0"/>
              <a:t>Image version number</a:t>
            </a:r>
            <a:r>
              <a:rPr lang="en-US" sz="1200" dirty="0"/>
              <a:t>: Set the version (e.g., 1.0.0).</a:t>
            </a:r>
          </a:p>
          <a:p>
            <a:pPr lvl="1">
              <a:buFont typeface="Arial" panose="020B0604020202020204" pitchFamily="34" charset="0"/>
              <a:buChar char="•"/>
            </a:pPr>
            <a:r>
              <a:rPr lang="en-US" sz="1200" b="1" dirty="0"/>
              <a:t>End of life date</a:t>
            </a:r>
            <a:r>
              <a:rPr lang="en-US" sz="1200" dirty="0"/>
              <a:t>: Specify when older images should be retired.</a:t>
            </a:r>
          </a:p>
          <a:p>
            <a:pPr lvl="1">
              <a:buFont typeface="Arial" panose="020B0604020202020204" pitchFamily="34" charset="0"/>
              <a:buChar char="•"/>
            </a:pPr>
            <a:r>
              <a:rPr lang="en-US" sz="1200" b="1" dirty="0"/>
              <a:t>Replication</a:t>
            </a:r>
            <a:r>
              <a:rPr lang="en-US" sz="1200" dirty="0"/>
              <a:t>: Select regions for image replication.</a:t>
            </a:r>
          </a:p>
          <a:p>
            <a:pPr>
              <a:buFont typeface="Wingdings" panose="05000000000000000000" pitchFamily="2" charset="2"/>
              <a:buChar char="Ø"/>
            </a:pPr>
            <a:r>
              <a:rPr lang="en-US" sz="1400" dirty="0"/>
              <a:t>If desired, check the box to </a:t>
            </a:r>
            <a:r>
              <a:rPr lang="en-US" sz="1400" b="1" dirty="0"/>
              <a:t>automatically delete</a:t>
            </a:r>
            <a:r>
              <a:rPr lang="en-US" sz="1400" dirty="0"/>
              <a:t> the source VM after creating the image (though this is not recommended).</a:t>
            </a:r>
          </a:p>
          <a:p>
            <a:pPr>
              <a:buFont typeface="Wingdings" panose="05000000000000000000" pitchFamily="2" charset="2"/>
              <a:buChar char="Ø"/>
            </a:pPr>
            <a:r>
              <a:rPr lang="en-US" sz="1400" dirty="0"/>
              <a:t>Click </a:t>
            </a:r>
            <a:r>
              <a:rPr lang="en-US" sz="1400" b="1" dirty="0"/>
              <a:t>“Create”</a:t>
            </a:r>
            <a:r>
              <a:rPr lang="en-US" sz="1400" dirty="0"/>
              <a:t> to capture the VM image</a:t>
            </a:r>
          </a:p>
          <a:p>
            <a:pPr>
              <a:buFont typeface="Wingdings" panose="05000000000000000000" pitchFamily="2" charset="2"/>
              <a:buChar char="Ø"/>
            </a:pPr>
            <a:endParaRPr lang="en-US" sz="500" dirty="0"/>
          </a:p>
        </p:txBody>
      </p:sp>
    </p:spTree>
    <p:extLst>
      <p:ext uri="{BB962C8B-B14F-4D97-AF65-F5344CB8AC3E}">
        <p14:creationId xmlns:p14="http://schemas.microsoft.com/office/powerpoint/2010/main" val="19353287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4525963"/>
          </a:xfrm>
        </p:spPr>
        <p:txBody>
          <a:bodyPr>
            <a:normAutofit fontScale="85000" lnSpcReduction="20000"/>
          </a:bodyPr>
          <a:lstStyle/>
          <a:p>
            <a:r>
              <a:rPr lang="en-US" b="1" dirty="0" smtClean="0">
                <a:solidFill>
                  <a:srgbClr val="FF0000"/>
                </a:solidFill>
              </a:rPr>
              <a:t>Generalizing azure VM?</a:t>
            </a:r>
          </a:p>
          <a:p>
            <a:r>
              <a:rPr lang="en-US" dirty="0" smtClean="0"/>
              <a:t>Generalizing </a:t>
            </a:r>
            <a:r>
              <a:rPr lang="en-US" dirty="0"/>
              <a:t>an Azure virtual machine (VM) is a process that prepares it for capturing as an image or template. When you generalize a VM, it removes machine-specific information, such as user accounts, network configurations, and other unique identifiers. This allows you to create multiple instances with the same configuration from the generalized </a:t>
            </a:r>
            <a:r>
              <a:rPr lang="en-US" dirty="0" smtClean="0"/>
              <a:t>image</a:t>
            </a:r>
            <a:endParaRPr lang="en-US" b="1" dirty="0" smtClean="0">
              <a:solidFill>
                <a:srgbClr val="FF0000"/>
              </a:solidFill>
            </a:endParaRPr>
          </a:p>
          <a:p>
            <a:r>
              <a:rPr lang="en-IN" b="1" dirty="0" smtClean="0">
                <a:solidFill>
                  <a:srgbClr val="FF0000"/>
                </a:solidFill>
              </a:rPr>
              <a:t>Spot instance :</a:t>
            </a:r>
          </a:p>
          <a:p>
            <a:r>
              <a:rPr lang="en-US" dirty="0"/>
              <a:t>Virtual Machines allow you to provision unused Azure compute capacity at deep discounts—up to </a:t>
            </a:r>
            <a:r>
              <a:rPr lang="en-US" b="1" dirty="0"/>
              <a:t>90%</a:t>
            </a:r>
            <a:r>
              <a:rPr lang="en-US" dirty="0"/>
              <a:t> compared to pay-as-you-go prices</a:t>
            </a:r>
            <a:endParaRPr lang="en-IN" dirty="0"/>
          </a:p>
        </p:txBody>
      </p:sp>
    </p:spTree>
    <p:extLst>
      <p:ext uri="{BB962C8B-B14F-4D97-AF65-F5344CB8AC3E}">
        <p14:creationId xmlns:p14="http://schemas.microsoft.com/office/powerpoint/2010/main" val="1445031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1185430"/>
            <a:ext cx="4962526" cy="4681970"/>
          </a:xfrm>
        </p:spPr>
        <p:txBody>
          <a:bodyPr>
            <a:normAutofit/>
          </a:bodyPr>
          <a:lstStyle/>
          <a:p>
            <a:pPr marL="0" indent="0">
              <a:buNone/>
            </a:pPr>
            <a:r>
              <a:rPr lang="en-US" sz="3000" b="1" dirty="0">
                <a:solidFill>
                  <a:schemeClr val="accent1">
                    <a:lumMod val="50000"/>
                  </a:schemeClr>
                </a:solidFill>
              </a:rPr>
              <a:t>Azure Region</a:t>
            </a:r>
          </a:p>
          <a:p>
            <a:r>
              <a:rPr lang="en-US" sz="1350" dirty="0"/>
              <a:t>set of data centers deployed within a latency-defined perimeter and connected through a dedicated regional low-latency network.</a:t>
            </a:r>
          </a:p>
          <a:p>
            <a:r>
              <a:rPr lang="en-US" sz="1350" dirty="0"/>
              <a:t>Each regions may have one or more Availability zones, and isolated from other region.</a:t>
            </a:r>
          </a:p>
          <a:p>
            <a:r>
              <a:rPr lang="en-US" sz="1350" dirty="0"/>
              <a:t>Geographical locations such as US, London, India .</a:t>
            </a:r>
          </a:p>
          <a:p>
            <a:pPr marL="0" indent="0">
              <a:buNone/>
            </a:pPr>
            <a:endParaRPr lang="en-US" sz="1200" dirty="0"/>
          </a:p>
          <a:p>
            <a:pPr marL="0" indent="0">
              <a:buNone/>
            </a:pPr>
            <a:r>
              <a:rPr lang="en-IN" b="1" dirty="0" smtClean="0">
                <a:solidFill>
                  <a:schemeClr val="accent1">
                    <a:lumMod val="50000"/>
                  </a:schemeClr>
                </a:solidFill>
              </a:rPr>
              <a:t>Availability zones</a:t>
            </a:r>
          </a:p>
          <a:p>
            <a:r>
              <a:rPr lang="en-US" sz="1350" b="1" dirty="0"/>
              <a:t>An Availability Zone is a physically separate zone within an Azure region</a:t>
            </a:r>
            <a:r>
              <a:rPr lang="en-US" sz="1350" dirty="0"/>
              <a:t>. </a:t>
            </a:r>
          </a:p>
          <a:p>
            <a:r>
              <a:rPr lang="en-US" sz="1350" dirty="0"/>
              <a:t>Each Availability Zone has a distinct power source, network, and cooling. Deploying VMs across availability zones helps to protect an application against datacenter-wide failures</a:t>
            </a:r>
          </a:p>
          <a:p>
            <a:r>
              <a:rPr lang="en-US" sz="1350" dirty="0"/>
              <a:t>All the availability zones in regions are interconnected.</a:t>
            </a:r>
            <a:endParaRPr lang="en-IN" sz="1350" dirty="0"/>
          </a:p>
        </p:txBody>
      </p:sp>
      <p:pic>
        <p:nvPicPr>
          <p:cNvPr id="7" name="Picture 6"/>
          <p:cNvPicPr>
            <a:picLocks noChangeAspect="1"/>
          </p:cNvPicPr>
          <p:nvPr/>
        </p:nvPicPr>
        <p:blipFill>
          <a:blip r:embed="rId2"/>
          <a:stretch>
            <a:fillRect/>
          </a:stretch>
        </p:blipFill>
        <p:spPr>
          <a:xfrm>
            <a:off x="5493544" y="1580582"/>
            <a:ext cx="3224135" cy="2772154"/>
          </a:xfrm>
          <a:prstGeom prst="rect">
            <a:avLst/>
          </a:prstGeom>
        </p:spPr>
      </p:pic>
    </p:spTree>
    <p:extLst>
      <p:ext uri="{BB962C8B-B14F-4D97-AF65-F5344CB8AC3E}">
        <p14:creationId xmlns:p14="http://schemas.microsoft.com/office/powerpoint/2010/main" val="3900792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1"/>
            <a:ext cx="8229600" cy="2590800"/>
          </a:xfrm>
        </p:spPr>
        <p:txBody>
          <a:bodyPr>
            <a:noAutofit/>
          </a:bodyPr>
          <a:lstStyle/>
          <a:p>
            <a:r>
              <a:rPr lang="en-US" sz="2000" b="1" dirty="0"/>
              <a:t>Availability </a:t>
            </a:r>
            <a:r>
              <a:rPr lang="en-US" sz="2000" b="1" dirty="0" smtClean="0"/>
              <a:t>sets:  </a:t>
            </a:r>
            <a:r>
              <a:rPr lang="en-US" sz="2000" dirty="0"/>
              <a:t>are logical groupings of VMs that reduce the chance of correlated failures bringing down related VMs at the same time. Availability sets place VMs in different </a:t>
            </a:r>
            <a:r>
              <a:rPr lang="en-US" sz="2000" b="1" dirty="0"/>
              <a:t>fault domains </a:t>
            </a:r>
            <a:r>
              <a:rPr lang="en-US" sz="2000" dirty="0"/>
              <a:t>for better reliability, especially beneficial if a region doesn't support availability zones. </a:t>
            </a:r>
            <a:endParaRPr lang="en-US" sz="2000" dirty="0" smtClean="0"/>
          </a:p>
          <a:p>
            <a:r>
              <a:rPr lang="en-US" sz="2000" dirty="0" smtClean="0"/>
              <a:t>When </a:t>
            </a:r>
            <a:r>
              <a:rPr lang="en-US" sz="2000" dirty="0"/>
              <a:t>using availability sets, create two or more VMs within an availability set. Using two or more VMs in an availability set helps highly available applications and meets the 99.95% Azure SLA. There's no extra cost for using availability sets, you only pay for each VM instance you create.</a:t>
            </a:r>
            <a:endParaRPr lang="en-IN" sz="2000" dirty="0"/>
          </a:p>
        </p:txBody>
      </p:sp>
      <p:pic>
        <p:nvPicPr>
          <p:cNvPr id="4" name="Picture 3"/>
          <p:cNvPicPr>
            <a:picLocks noChangeAspect="1"/>
          </p:cNvPicPr>
          <p:nvPr/>
        </p:nvPicPr>
        <p:blipFill>
          <a:blip r:embed="rId2"/>
          <a:stretch>
            <a:fillRect/>
          </a:stretch>
        </p:blipFill>
        <p:spPr>
          <a:xfrm>
            <a:off x="1295400" y="2830287"/>
            <a:ext cx="6770378" cy="3645062"/>
          </a:xfrm>
          <a:prstGeom prst="rect">
            <a:avLst/>
          </a:prstGeom>
        </p:spPr>
      </p:pic>
    </p:spTree>
    <p:extLst>
      <p:ext uri="{BB962C8B-B14F-4D97-AF65-F5344CB8AC3E}">
        <p14:creationId xmlns:p14="http://schemas.microsoft.com/office/powerpoint/2010/main" val="10779105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440531"/>
          </a:xfrm>
        </p:spPr>
        <p:txBody>
          <a:bodyPr>
            <a:normAutofit fontScale="90000"/>
          </a:bodyPr>
          <a:lstStyle/>
          <a:p>
            <a:r>
              <a:rPr lang="en-IN" sz="2700" b="1" dirty="0">
                <a:solidFill>
                  <a:schemeClr val="accent1">
                    <a:lumMod val="50000"/>
                  </a:schemeClr>
                </a:solidFill>
              </a:rPr>
              <a:t>Azure regional pairs</a:t>
            </a:r>
          </a:p>
        </p:txBody>
      </p:sp>
      <p:sp>
        <p:nvSpPr>
          <p:cNvPr id="3" name="Content Placeholder 2"/>
          <p:cNvSpPr>
            <a:spLocks noGrp="1"/>
          </p:cNvSpPr>
          <p:nvPr>
            <p:ph idx="1"/>
          </p:nvPr>
        </p:nvSpPr>
        <p:spPr>
          <a:xfrm>
            <a:off x="628650" y="1826419"/>
            <a:ext cx="4505325" cy="2459831"/>
          </a:xfrm>
        </p:spPr>
        <p:txBody>
          <a:bodyPr>
            <a:normAutofit fontScale="92500" lnSpcReduction="10000"/>
          </a:bodyPr>
          <a:lstStyle/>
          <a:p>
            <a:r>
              <a:rPr lang="en-US" sz="1800" dirty="0"/>
              <a:t>An Azure Region Pair is a relationship between 2 Azure Regions within the same geographic region for disaster recovery purposes.</a:t>
            </a:r>
          </a:p>
          <a:p>
            <a:r>
              <a:rPr lang="en-US" sz="1800" dirty="0"/>
              <a:t> If one of the regions were to experience a disaster or failure, then the services in that region will automatically failover to that regions secondary region in the pair. </a:t>
            </a:r>
          </a:p>
          <a:p>
            <a:pPr marL="0" indent="0">
              <a:buNone/>
            </a:pPr>
            <a:r>
              <a:rPr lang="en-US" sz="1500" i="1" dirty="0"/>
              <a:t>For example, North Central US region’s pair is South Central US.</a:t>
            </a:r>
            <a:endParaRPr lang="en-IN" sz="1500" i="1" dirty="0"/>
          </a:p>
        </p:txBody>
      </p:sp>
      <p:pic>
        <p:nvPicPr>
          <p:cNvPr id="4" name="Picture 3"/>
          <p:cNvPicPr>
            <a:picLocks noChangeAspect="1"/>
          </p:cNvPicPr>
          <p:nvPr/>
        </p:nvPicPr>
        <p:blipFill>
          <a:blip r:embed="rId2"/>
          <a:stretch>
            <a:fillRect/>
          </a:stretch>
        </p:blipFill>
        <p:spPr>
          <a:xfrm>
            <a:off x="5133975" y="1826419"/>
            <a:ext cx="3433763" cy="3760601"/>
          </a:xfrm>
          <a:prstGeom prst="rect">
            <a:avLst/>
          </a:prstGeom>
        </p:spPr>
      </p:pic>
    </p:spTree>
    <p:extLst>
      <p:ext uri="{BB962C8B-B14F-4D97-AF65-F5344CB8AC3E}">
        <p14:creationId xmlns:p14="http://schemas.microsoft.com/office/powerpoint/2010/main" val="20980566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2400" b="1" dirty="0">
                <a:solidFill>
                  <a:schemeClr val="accent1">
                    <a:lumMod val="50000"/>
                  </a:schemeClr>
                </a:solidFill>
              </a:rPr>
              <a:t>Geography	  Paired regions</a:t>
            </a:r>
            <a:r>
              <a:rPr lang="en-US" dirty="0" smtClean="0"/>
              <a:t/>
            </a:r>
            <a:br>
              <a:rPr lang="en-US" dirty="0" smtClean="0"/>
            </a:br>
            <a:endParaRPr lang="en-IN" dirty="0"/>
          </a:p>
        </p:txBody>
      </p:sp>
      <p:sp>
        <p:nvSpPr>
          <p:cNvPr id="16" name="Text Placeholder 15"/>
          <p:cNvSpPr>
            <a:spLocks noGrp="1"/>
          </p:cNvSpPr>
          <p:nvPr>
            <p:ph type="body" idx="1"/>
          </p:nvPr>
        </p:nvSpPr>
        <p:spPr/>
        <p:txBody>
          <a:bodyPr>
            <a:normAutofit/>
          </a:bodyPr>
          <a:lstStyle/>
          <a:p>
            <a:endParaRPr lang="en-US" dirty="0" smtClean="0"/>
          </a:p>
          <a:p>
            <a:endParaRPr lang="en-IN" dirty="0"/>
          </a:p>
        </p:txBody>
      </p:sp>
      <p:sp>
        <p:nvSpPr>
          <p:cNvPr id="13" name="Content Placeholder 12"/>
          <p:cNvSpPr>
            <a:spLocks noGrp="1"/>
          </p:cNvSpPr>
          <p:nvPr>
            <p:ph sz="half" idx="2"/>
          </p:nvPr>
        </p:nvSpPr>
        <p:spPr>
          <a:xfrm>
            <a:off x="609998" y="1066800"/>
            <a:ext cx="3868340" cy="3483769"/>
          </a:xfrm>
        </p:spPr>
        <p:txBody>
          <a:bodyPr>
            <a:normAutofit fontScale="47500" lnSpcReduction="20000"/>
          </a:bodyPr>
          <a:lstStyle/>
          <a:p>
            <a:pPr marL="0" indent="0">
              <a:buNone/>
            </a:pPr>
            <a:r>
              <a:rPr lang="en-US" dirty="0" err="1" smtClean="0"/>
              <a:t>asia</a:t>
            </a:r>
            <a:r>
              <a:rPr lang="en-US" dirty="0" smtClean="0"/>
              <a:t>		East Asia / Southeast Asia</a:t>
            </a:r>
          </a:p>
          <a:p>
            <a:pPr marL="0" indent="0">
              <a:buNone/>
            </a:pPr>
            <a:r>
              <a:rPr lang="en-US" dirty="0" smtClean="0"/>
              <a:t>Brazil		Australia East / Australia Southeast</a:t>
            </a:r>
          </a:p>
          <a:p>
            <a:pPr marL="0" indent="0">
              <a:buNone/>
            </a:pPr>
            <a:r>
              <a:rPr lang="en-US" dirty="0" smtClean="0"/>
              <a:t>Canada		Australia Central / Australia Central 2</a:t>
            </a:r>
          </a:p>
          <a:p>
            <a:pPr marL="0" indent="0">
              <a:buNone/>
            </a:pPr>
            <a:r>
              <a:rPr lang="en-US" dirty="0" smtClean="0"/>
              <a:t>China		Brazil South (1) / South Central US</a:t>
            </a:r>
          </a:p>
          <a:p>
            <a:pPr marL="0" indent="0">
              <a:buNone/>
            </a:pPr>
            <a:r>
              <a:rPr lang="en-US" dirty="0" smtClean="0"/>
              <a:t>China		Canada Central / Canada East</a:t>
            </a:r>
          </a:p>
          <a:p>
            <a:pPr marL="0" indent="0">
              <a:buNone/>
            </a:pPr>
            <a:r>
              <a:rPr lang="en-US" dirty="0" smtClean="0"/>
              <a:t>Europe		China North / China East</a:t>
            </a:r>
          </a:p>
          <a:p>
            <a:pPr marL="0" indent="0">
              <a:buNone/>
            </a:pPr>
            <a:r>
              <a:rPr lang="en-US" dirty="0" smtClean="0"/>
              <a:t>France		China North 2 / China East 2</a:t>
            </a:r>
          </a:p>
          <a:p>
            <a:pPr marL="0" indent="0">
              <a:buNone/>
            </a:pPr>
            <a:r>
              <a:rPr lang="en-US" dirty="0" smtClean="0"/>
              <a:t>Germany	                  North Europe (Ireland) / West Europe (Netherlands)</a:t>
            </a:r>
          </a:p>
          <a:p>
            <a:pPr marL="0" indent="0">
              <a:buNone/>
            </a:pPr>
            <a:r>
              <a:rPr lang="en-US" dirty="0" smtClean="0"/>
              <a:t>India		France Central / France South</a:t>
            </a:r>
          </a:p>
          <a:p>
            <a:pPr marL="0" indent="0">
              <a:buNone/>
            </a:pPr>
            <a:r>
              <a:rPr lang="en-US" dirty="0" smtClean="0"/>
              <a:t>India		Germany Central / Germany Northeast</a:t>
            </a:r>
          </a:p>
          <a:p>
            <a:pPr marL="0" indent="0">
              <a:buNone/>
            </a:pPr>
            <a:r>
              <a:rPr lang="en-US" dirty="0" smtClean="0"/>
              <a:t>Japan		Central India / South India</a:t>
            </a:r>
          </a:p>
          <a:p>
            <a:pPr marL="0" indent="0">
              <a:buNone/>
            </a:pPr>
            <a:r>
              <a:rPr lang="en-US" dirty="0" smtClean="0"/>
              <a:t>Korea		West India / South India</a:t>
            </a:r>
          </a:p>
          <a:p>
            <a:pPr marL="0" indent="0">
              <a:buNone/>
            </a:pPr>
            <a:r>
              <a:rPr lang="en-US" dirty="0" smtClean="0"/>
              <a:t>North America	                       Japan East / Japan West</a:t>
            </a:r>
          </a:p>
          <a:p>
            <a:pPr marL="0" indent="0">
              <a:buNone/>
            </a:pPr>
            <a:endParaRPr lang="en-IN" dirty="0"/>
          </a:p>
        </p:txBody>
      </p:sp>
      <p:sp>
        <p:nvSpPr>
          <p:cNvPr id="18" name="Content Placeholder 17"/>
          <p:cNvSpPr>
            <a:spLocks noGrp="1"/>
          </p:cNvSpPr>
          <p:nvPr>
            <p:ph sz="quarter" idx="4"/>
          </p:nvPr>
        </p:nvSpPr>
        <p:spPr>
          <a:xfrm>
            <a:off x="4650186" y="1066800"/>
            <a:ext cx="3887391" cy="3357563"/>
          </a:xfrm>
        </p:spPr>
        <p:txBody>
          <a:bodyPr>
            <a:normAutofit/>
          </a:bodyPr>
          <a:lstStyle/>
          <a:p>
            <a:pPr marL="0" indent="0">
              <a:buNone/>
            </a:pPr>
            <a:r>
              <a:rPr lang="en-US" sz="1050" dirty="0"/>
              <a:t>North America	`	Korea Central / Korea South</a:t>
            </a:r>
          </a:p>
          <a:p>
            <a:pPr marL="0" indent="0">
              <a:buNone/>
            </a:pPr>
            <a:r>
              <a:rPr lang="en-US" sz="1050" dirty="0"/>
              <a:t>North America		East US / West US</a:t>
            </a:r>
          </a:p>
          <a:p>
            <a:pPr marL="0" indent="0">
              <a:buNone/>
            </a:pPr>
            <a:r>
              <a:rPr lang="en-US" sz="1050" dirty="0"/>
              <a:t>North America		East US 2 / Central US</a:t>
            </a:r>
          </a:p>
          <a:p>
            <a:pPr marL="0" indent="0">
              <a:buNone/>
            </a:pPr>
            <a:r>
              <a:rPr lang="en-US" sz="1050" dirty="0"/>
              <a:t>South Africa		North Central US / South Central US</a:t>
            </a:r>
          </a:p>
          <a:p>
            <a:pPr marL="0" indent="0">
              <a:buNone/>
            </a:pPr>
            <a:r>
              <a:rPr lang="en-US" sz="1050" dirty="0"/>
              <a:t>UK			West US 2 / West Central US</a:t>
            </a:r>
          </a:p>
          <a:p>
            <a:pPr marL="0" indent="0">
              <a:buNone/>
            </a:pPr>
            <a:r>
              <a:rPr lang="en-US" sz="1050" dirty="0"/>
              <a:t>United Arab Emirates		South Africa North / South Africa West</a:t>
            </a:r>
          </a:p>
          <a:p>
            <a:pPr marL="0" indent="0">
              <a:buNone/>
            </a:pPr>
            <a:r>
              <a:rPr lang="en-US" sz="1050" dirty="0"/>
              <a:t>US Department of Defense	UK West / UK South</a:t>
            </a:r>
          </a:p>
          <a:p>
            <a:pPr marL="0" indent="0">
              <a:buNone/>
            </a:pPr>
            <a:r>
              <a:rPr lang="en-US" sz="1050" dirty="0"/>
              <a:t>US Government		UAE North / UAE Central</a:t>
            </a:r>
          </a:p>
          <a:p>
            <a:pPr marL="0" indent="0">
              <a:buNone/>
            </a:pPr>
            <a:r>
              <a:rPr lang="en-US" sz="1050" dirty="0"/>
              <a:t>US Government		US </a:t>
            </a:r>
            <a:r>
              <a:rPr lang="en-US" sz="1050" dirty="0" err="1"/>
              <a:t>DoD</a:t>
            </a:r>
            <a:r>
              <a:rPr lang="en-US" sz="1050" dirty="0"/>
              <a:t> East / US </a:t>
            </a:r>
            <a:r>
              <a:rPr lang="en-US" sz="1050" dirty="0" err="1"/>
              <a:t>DoD</a:t>
            </a:r>
            <a:r>
              <a:rPr lang="en-US" sz="1050" dirty="0"/>
              <a:t> Central</a:t>
            </a:r>
          </a:p>
          <a:p>
            <a:pPr marL="0" indent="0">
              <a:buNone/>
            </a:pPr>
            <a:r>
              <a:rPr lang="en-US" sz="1050" dirty="0"/>
              <a:t>US Government		US </a:t>
            </a:r>
            <a:r>
              <a:rPr lang="en-US" sz="1050" dirty="0" err="1"/>
              <a:t>Gov</a:t>
            </a:r>
            <a:r>
              <a:rPr lang="en-US" sz="1050" dirty="0"/>
              <a:t> Arizona / US </a:t>
            </a:r>
            <a:r>
              <a:rPr lang="en-US" sz="1050" dirty="0" err="1"/>
              <a:t>Gov</a:t>
            </a:r>
            <a:r>
              <a:rPr lang="en-US" sz="1050" dirty="0"/>
              <a:t> Texas</a:t>
            </a:r>
          </a:p>
          <a:p>
            <a:pPr marL="0" indent="0">
              <a:buNone/>
            </a:pPr>
            <a:endParaRPr lang="en-IN" sz="1200" dirty="0"/>
          </a:p>
        </p:txBody>
      </p:sp>
    </p:spTree>
    <p:extLst>
      <p:ext uri="{BB962C8B-B14F-4D97-AF65-F5344CB8AC3E}">
        <p14:creationId xmlns:p14="http://schemas.microsoft.com/office/powerpoint/2010/main" val="35730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3425" y="869573"/>
            <a:ext cx="3590925" cy="734616"/>
          </a:xfrm>
        </p:spPr>
        <p:txBody>
          <a:bodyPr>
            <a:normAutofit fontScale="90000"/>
          </a:bodyPr>
          <a:lstStyle/>
          <a:p>
            <a:r>
              <a:rPr lang="en-IN" sz="2700" b="1" dirty="0">
                <a:solidFill>
                  <a:schemeClr val="accent1">
                    <a:lumMod val="50000"/>
                  </a:schemeClr>
                </a:solidFill>
              </a:rPr>
              <a:t>Azure Resource Manager</a:t>
            </a:r>
          </a:p>
        </p:txBody>
      </p:sp>
      <p:sp>
        <p:nvSpPr>
          <p:cNvPr id="8" name="Content Placeholder 7"/>
          <p:cNvSpPr>
            <a:spLocks noGrp="1"/>
          </p:cNvSpPr>
          <p:nvPr>
            <p:ph idx="1"/>
          </p:nvPr>
        </p:nvSpPr>
        <p:spPr>
          <a:xfrm>
            <a:off x="466725" y="1435894"/>
            <a:ext cx="3857625" cy="3263504"/>
          </a:xfrm>
        </p:spPr>
        <p:txBody>
          <a:bodyPr>
            <a:normAutofit/>
          </a:bodyPr>
          <a:lstStyle/>
          <a:p>
            <a:pPr algn="just"/>
            <a:r>
              <a:rPr lang="en-US" sz="1350" dirty="0"/>
              <a:t>Azure Resource Manager is the deployment and management service for Azure. </a:t>
            </a:r>
          </a:p>
          <a:p>
            <a:pPr algn="just"/>
            <a:r>
              <a:rPr lang="en-US" sz="1350" dirty="0"/>
              <a:t>It provides a management layer that enables you to create, update, and delete resources in your Azure account. </a:t>
            </a:r>
          </a:p>
          <a:p>
            <a:pPr algn="just"/>
            <a:r>
              <a:rPr lang="en-US" sz="1350" dirty="0"/>
              <a:t>You use management features, like access control, locks, and tags, to secure and organize your resources after deployment.</a:t>
            </a:r>
            <a:endParaRPr lang="en-IN" sz="1350" dirty="0"/>
          </a:p>
        </p:txBody>
      </p:sp>
      <p:pic>
        <p:nvPicPr>
          <p:cNvPr id="9" name="Picture 8"/>
          <p:cNvPicPr>
            <a:picLocks noChangeAspect="1"/>
          </p:cNvPicPr>
          <p:nvPr/>
        </p:nvPicPr>
        <p:blipFill>
          <a:blip r:embed="rId2"/>
          <a:stretch>
            <a:fillRect/>
          </a:stretch>
        </p:blipFill>
        <p:spPr>
          <a:xfrm>
            <a:off x="5031581" y="1236882"/>
            <a:ext cx="3559970" cy="2174081"/>
          </a:xfrm>
          <a:prstGeom prst="rect">
            <a:avLst/>
          </a:prstGeom>
        </p:spPr>
      </p:pic>
      <p:sp>
        <p:nvSpPr>
          <p:cNvPr id="10" name="TextBox 9"/>
          <p:cNvSpPr txBox="1"/>
          <p:nvPr/>
        </p:nvSpPr>
        <p:spPr>
          <a:xfrm>
            <a:off x="466725" y="3184878"/>
            <a:ext cx="8396288" cy="2239074"/>
          </a:xfrm>
          <a:prstGeom prst="rect">
            <a:avLst/>
          </a:prstGeom>
          <a:noFill/>
        </p:spPr>
        <p:txBody>
          <a:bodyPr wrap="square" rtlCol="0">
            <a:spAutoFit/>
          </a:bodyPr>
          <a:lstStyle/>
          <a:p>
            <a:endParaRPr lang="en-US" sz="1350" dirty="0"/>
          </a:p>
          <a:p>
            <a:pPr marL="257175" indent="-257175">
              <a:buFont typeface="Arial" panose="020B0604020202020204" pitchFamily="34" charset="0"/>
              <a:buChar char="•"/>
            </a:pPr>
            <a:r>
              <a:rPr lang="en-US" sz="1500" b="1" dirty="0">
                <a:solidFill>
                  <a:schemeClr val="accent1">
                    <a:lumMod val="50000"/>
                  </a:schemeClr>
                </a:solidFill>
              </a:rPr>
              <a:t>resource - </a:t>
            </a:r>
            <a:r>
              <a:rPr lang="en-US" sz="1350" dirty="0"/>
              <a:t>A manageable item that is available through Azure. Virtual machines, storage accounts, web apps, databases, and virtual networks are examples of resources. Resource groups, subscriptions, management groups, and tags are also examples of resources.</a:t>
            </a:r>
          </a:p>
          <a:p>
            <a:pPr marL="257175" indent="-257175">
              <a:buFont typeface="Arial" panose="020B0604020202020204" pitchFamily="34" charset="0"/>
              <a:buChar char="•"/>
            </a:pPr>
            <a:r>
              <a:rPr lang="en-US" sz="1500" b="1" dirty="0">
                <a:solidFill>
                  <a:schemeClr val="accent1">
                    <a:lumMod val="50000"/>
                  </a:schemeClr>
                </a:solidFill>
              </a:rPr>
              <a:t>resource group - </a:t>
            </a:r>
            <a:r>
              <a:rPr lang="en-US" sz="1350" dirty="0"/>
              <a:t>A container that holds related resources for an Azure solution. The resource group includes those resources that you want to manage as a </a:t>
            </a:r>
            <a:r>
              <a:rPr lang="en-US" sz="1350" dirty="0" err="1"/>
              <a:t>group.All</a:t>
            </a:r>
            <a:r>
              <a:rPr lang="en-US" sz="1350" dirty="0"/>
              <a:t> the resources in your resource group should share the same lifecycle. You deploy, update, and delete them together</a:t>
            </a:r>
          </a:p>
          <a:p>
            <a:pPr marL="257175" indent="-257175">
              <a:buFont typeface="Arial" panose="020B0604020202020204" pitchFamily="34" charset="0"/>
              <a:buChar char="•"/>
            </a:pPr>
            <a:r>
              <a:rPr lang="en-US" sz="1500" b="1" dirty="0">
                <a:solidFill>
                  <a:schemeClr val="accent1">
                    <a:lumMod val="50000"/>
                  </a:schemeClr>
                </a:solidFill>
              </a:rPr>
              <a:t>resource provider - </a:t>
            </a:r>
            <a:r>
              <a:rPr lang="en-US" sz="1350" dirty="0"/>
              <a:t>A service that supplies Azure resources. For example, a common resource provider is </a:t>
            </a:r>
            <a:r>
              <a:rPr lang="en-US" sz="1350" dirty="0" err="1"/>
              <a:t>Microsoft.Compute</a:t>
            </a:r>
            <a:r>
              <a:rPr lang="en-US" sz="1350" dirty="0"/>
              <a:t>, which supplies the virtual machine resource. </a:t>
            </a:r>
            <a:r>
              <a:rPr lang="en-US" sz="1350" dirty="0" err="1"/>
              <a:t>Microsoft.Storage</a:t>
            </a:r>
            <a:r>
              <a:rPr lang="en-US" sz="1350" dirty="0"/>
              <a:t> is another common resource provider.</a:t>
            </a:r>
            <a:endParaRPr lang="en-IN" sz="1350" dirty="0"/>
          </a:p>
        </p:txBody>
      </p:sp>
    </p:spTree>
    <p:extLst>
      <p:ext uri="{BB962C8B-B14F-4D97-AF65-F5344CB8AC3E}">
        <p14:creationId xmlns:p14="http://schemas.microsoft.com/office/powerpoint/2010/main" val="12546662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304800"/>
            <a:ext cx="8763000" cy="1632242"/>
          </a:xfrm>
          <a:prstGeom prst="rect">
            <a:avLst/>
          </a:prstGeom>
        </p:spPr>
        <p:txBody>
          <a:bodyPr wrap="square">
            <a:spAutoFit/>
          </a:bodyPr>
          <a:lstStyle/>
          <a:p>
            <a:pPr algn="ctr">
              <a:lnSpc>
                <a:spcPct val="107000"/>
              </a:lnSpc>
              <a:spcAft>
                <a:spcPts val="800"/>
              </a:spcAft>
            </a:pPr>
            <a:r>
              <a:rPr lang="en-US"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Azure Virtual Machines</a:t>
            </a:r>
            <a:endParaRPr lang="en-IN" sz="2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A virtual machine, or VM, is a software emulation of a physical computer. A snapshot of a running VM is called an </a:t>
            </a:r>
            <a:r>
              <a:rPr lang="en-IN" i="1"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image</a:t>
            </a: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Azure provides images for Windows and several </a:t>
            </a:r>
            <a:r>
              <a:rPr lang="en-IN" dirty="0" err="1">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flavors</a:t>
            </a: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of Linux. You can also create your own preconfigured images to make deployments go faster. </a:t>
            </a:r>
            <a:endParaRPr lang="en-IN" sz="2000" dirty="0">
              <a:solidFill>
                <a:srgbClr val="000000"/>
              </a:solidFill>
              <a:latin typeface="Franklin Gothic Book" panose="020B0503020102020204" pitchFamily="34" charset="0"/>
              <a:ea typeface="Calibri" panose="020F0502020204030204" pitchFamily="34" charset="0"/>
              <a:cs typeface="Franklin Gothic Book" panose="020B0503020102020204" pitchFamily="34" charset="0"/>
            </a:endParaRPr>
          </a:p>
          <a:p>
            <a:pPr algn="just">
              <a:spcAft>
                <a:spcPts val="0"/>
              </a:spcAft>
            </a:pP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a:t>
            </a:r>
            <a:endParaRPr lang="en-IN" sz="2000" dirty="0">
              <a:solidFill>
                <a:srgbClr val="000000"/>
              </a:solidFill>
              <a:latin typeface="Franklin Gothic Book" panose="020B0503020102020204" pitchFamily="34" charset="0"/>
              <a:ea typeface="Calibri" panose="020F0502020204030204" pitchFamily="34" charset="0"/>
              <a:cs typeface="Franklin Gothic Book" panose="020B0503020102020204" pitchFamily="34" charset="0"/>
            </a:endParaRPr>
          </a:p>
        </p:txBody>
      </p:sp>
      <p:sp>
        <p:nvSpPr>
          <p:cNvPr id="4" name="Rectangle 3"/>
          <p:cNvSpPr/>
          <p:nvPr/>
        </p:nvSpPr>
        <p:spPr>
          <a:xfrm>
            <a:off x="330926" y="1676400"/>
            <a:ext cx="8534400" cy="5116785"/>
          </a:xfrm>
          <a:prstGeom prst="rect">
            <a:avLst/>
          </a:prstGeom>
        </p:spPr>
        <p:txBody>
          <a:bodyPr wrap="square">
            <a:spAutoFit/>
          </a:bodyPr>
          <a:lstStyle/>
          <a:p>
            <a:pPr algn="just"/>
            <a:r>
              <a:rPr lang="en-IN" dirty="0">
                <a:solidFill>
                  <a:srgbClr val="C00000"/>
                </a:solidFill>
                <a:latin typeface="Times New Roman" panose="02020603050405020304" pitchFamily="18" charset="0"/>
                <a:ea typeface="Calibri" panose="020F0502020204030204" pitchFamily="34" charset="0"/>
                <a:cs typeface="Franklin Gothic Book" panose="020B0503020102020204" pitchFamily="34" charset="0"/>
              </a:rPr>
              <a:t> </a:t>
            </a:r>
            <a:r>
              <a:rPr lang="en-IN" sz="2000" dirty="0">
                <a:solidFill>
                  <a:srgbClr val="C00000"/>
                </a:solidFill>
                <a:latin typeface="Times New Roman" panose="02020603050405020304" pitchFamily="18" charset="0"/>
                <a:ea typeface="Calibri" panose="020F0502020204030204" pitchFamily="34" charset="0"/>
                <a:cs typeface="Franklin Gothic Book" panose="020B0503020102020204" pitchFamily="34" charset="0"/>
              </a:rPr>
              <a:t>A virtual machine is defined by a number of factors, including its size and location. Before you bring up your VM, let’s briefly cover what’s involved. </a:t>
            </a:r>
            <a:endParaRPr lang="en-IN" sz="2400" dirty="0">
              <a:solidFill>
                <a:srgbClr val="C00000"/>
              </a:solidFill>
              <a:latin typeface="Franklin Gothic Book" panose="020B0503020102020204" pitchFamily="34" charset="0"/>
              <a:ea typeface="Calibri" panose="020F0502020204030204" pitchFamily="34" charset="0"/>
              <a:cs typeface="Franklin Gothic Book" panose="020B0503020102020204" pitchFamily="34" charset="0"/>
            </a:endParaRPr>
          </a:p>
          <a:p>
            <a:pPr algn="just">
              <a:spcAft>
                <a:spcPts val="0"/>
              </a:spcAft>
            </a:pPr>
            <a:endParaRPr lang="en-IN" sz="2000" dirty="0">
              <a:solidFill>
                <a:srgbClr val="000000"/>
              </a:solidFill>
              <a:latin typeface="Franklin Gothic Book" panose="020B0503020102020204" pitchFamily="34" charset="0"/>
              <a:ea typeface="Calibri" panose="020F0502020204030204" pitchFamily="34" charset="0"/>
              <a:cs typeface="Franklin Gothic Book" panose="020B0503020102020204" pitchFamily="34" charset="0"/>
            </a:endParaRPr>
          </a:p>
          <a:p>
            <a:pPr algn="just">
              <a:spcAft>
                <a:spcPts val="1275"/>
              </a:spcAft>
            </a:pPr>
            <a:r>
              <a:rPr lang="en-IN" b="1"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Size:</a:t>
            </a: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A VM’s size defines its processor speed, amount of memory, initial amount of storage, and expected network bandwidth. </a:t>
            </a:r>
            <a:endParaRPr lang="en-IN" sz="2000" dirty="0">
              <a:solidFill>
                <a:srgbClr val="000000"/>
              </a:solidFill>
              <a:latin typeface="Franklin Gothic Book" panose="020B0503020102020204" pitchFamily="34" charset="0"/>
              <a:ea typeface="Calibri" panose="020F0502020204030204" pitchFamily="34" charset="0"/>
              <a:cs typeface="Franklin Gothic Book" panose="020B0503020102020204" pitchFamily="34" charset="0"/>
            </a:endParaRPr>
          </a:p>
          <a:p>
            <a:pPr algn="just">
              <a:spcAft>
                <a:spcPts val="1275"/>
              </a:spcAft>
            </a:pPr>
            <a:r>
              <a:rPr lang="en-IN" b="1"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Region:</a:t>
            </a: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A region is a set of Azure data </a:t>
            </a:r>
            <a:r>
              <a:rPr lang="en-IN" dirty="0" err="1">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centers</a:t>
            </a: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in a named geographic location. Every Azure resource, including virtual machines, is assigned a region. East US and North Europe are examples of regions. </a:t>
            </a:r>
            <a:endParaRPr lang="en-IN" sz="2000" dirty="0">
              <a:solidFill>
                <a:srgbClr val="000000"/>
              </a:solidFill>
              <a:latin typeface="Franklin Gothic Book" panose="020B0503020102020204" pitchFamily="34" charset="0"/>
              <a:ea typeface="Calibri" panose="020F0502020204030204" pitchFamily="34" charset="0"/>
              <a:cs typeface="Franklin Gothic Book" panose="020B0503020102020204" pitchFamily="34" charset="0"/>
            </a:endParaRPr>
          </a:p>
          <a:p>
            <a:pPr algn="just">
              <a:spcAft>
                <a:spcPts val="1275"/>
              </a:spcAft>
            </a:pPr>
            <a:r>
              <a:rPr lang="en-IN" b="1"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Network:</a:t>
            </a: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A virtual network is a logically isolated network on Azure. Each virtual machine on Azure is associated with a virtual network. Azure provides cloud-level firewalls for your virtual networks called network security groups. </a:t>
            </a:r>
            <a:endParaRPr lang="en-IN" sz="2000" dirty="0">
              <a:solidFill>
                <a:srgbClr val="000000"/>
              </a:solidFill>
              <a:latin typeface="Franklin Gothic Book" panose="020B0503020102020204" pitchFamily="34" charset="0"/>
              <a:ea typeface="Calibri" panose="020F0502020204030204" pitchFamily="34" charset="0"/>
              <a:cs typeface="Franklin Gothic Book" panose="020B0503020102020204" pitchFamily="34" charset="0"/>
            </a:endParaRPr>
          </a:p>
          <a:p>
            <a:pPr algn="just">
              <a:spcAft>
                <a:spcPts val="0"/>
              </a:spcAft>
            </a:pPr>
            <a:r>
              <a:rPr lang="en-IN" b="1"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Resource groups:</a:t>
            </a: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Virtual machines and other cloud resources are grouped into logical containers called resource groups. Groups are typically used to organize sets of resources that are deployed together as part of an application or service. You refer to a resource group by its name. </a:t>
            </a:r>
            <a:endParaRPr lang="en-IN" sz="2000" dirty="0">
              <a:solidFill>
                <a:srgbClr val="000000"/>
              </a:solidFill>
              <a:latin typeface="Franklin Gothic Book" panose="020B0503020102020204" pitchFamily="34" charset="0"/>
              <a:ea typeface="Calibri" panose="020F0502020204030204" pitchFamily="34" charset="0"/>
              <a:cs typeface="Franklin Gothic Book" panose="020B0503020102020204" pitchFamily="34" charset="0"/>
            </a:endParaRPr>
          </a:p>
          <a:p>
            <a:pPr algn="just">
              <a:spcAft>
                <a:spcPts val="0"/>
              </a:spcAft>
            </a:pPr>
            <a:r>
              <a:rPr lang="en-IN" dirty="0">
                <a:solidFill>
                  <a:srgbClr val="000000"/>
                </a:solidFill>
                <a:latin typeface="Times New Roman" panose="02020603050405020304" pitchFamily="18" charset="0"/>
                <a:ea typeface="Calibri" panose="020F0502020204030204" pitchFamily="34" charset="0"/>
                <a:cs typeface="Franklin Gothic Book" panose="020B0503020102020204" pitchFamily="34" charset="0"/>
              </a:rPr>
              <a:t> </a:t>
            </a:r>
            <a:endParaRPr lang="en-IN" sz="2000" dirty="0">
              <a:solidFill>
                <a:srgbClr val="000000"/>
              </a:solidFill>
              <a:effectLst/>
              <a:latin typeface="Franklin Gothic Book" panose="020B0503020102020204" pitchFamily="34" charset="0"/>
              <a:ea typeface="Calibri" panose="020F0502020204030204" pitchFamily="34" charset="0"/>
              <a:cs typeface="Franklin Gothic Book" panose="020B0503020102020204" pitchFamily="34" charset="0"/>
            </a:endParaRPr>
          </a:p>
        </p:txBody>
      </p:sp>
    </p:spTree>
    <p:extLst>
      <p:ext uri="{BB962C8B-B14F-4D97-AF65-F5344CB8AC3E}">
        <p14:creationId xmlns:p14="http://schemas.microsoft.com/office/powerpoint/2010/main" val="27285347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bdul\Desktop\Devops\types of sk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914400"/>
            <a:ext cx="9229726"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1655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bdul\Downloads\WhatsApp Image 2022-06-29 at 7.16.45 A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0975"/>
            <a:ext cx="12192000" cy="721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934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What is Cloud Computing?</a:t>
            </a:r>
            <a:br>
              <a:rPr lang="en-IN" dirty="0"/>
            </a:br>
            <a:endParaRPr lang="en-IN" dirty="0"/>
          </a:p>
        </p:txBody>
      </p:sp>
      <p:sp>
        <p:nvSpPr>
          <p:cNvPr id="5" name="Content Placeholder 4"/>
          <p:cNvSpPr>
            <a:spLocks noGrp="1"/>
          </p:cNvSpPr>
          <p:nvPr>
            <p:ph idx="1"/>
          </p:nvPr>
        </p:nvSpPr>
        <p:spPr/>
        <p:txBody>
          <a:bodyPr>
            <a:normAutofit/>
          </a:bodyPr>
          <a:lstStyle/>
          <a:p>
            <a:r>
              <a:rPr lang="en-US" dirty="0" smtClean="0"/>
              <a:t>Cloud </a:t>
            </a:r>
            <a:r>
              <a:rPr lang="en-US" dirty="0"/>
              <a:t>computing is a term referred to storing </a:t>
            </a:r>
            <a:r>
              <a:rPr lang="en-US" dirty="0" smtClean="0"/>
              <a:t>and accessing </a:t>
            </a:r>
            <a:r>
              <a:rPr lang="en-US" dirty="0"/>
              <a:t>of data over the internet. It doesn’t </a:t>
            </a:r>
            <a:r>
              <a:rPr lang="en-US" dirty="0" smtClean="0"/>
              <a:t>store any </a:t>
            </a:r>
            <a:r>
              <a:rPr lang="en-US" dirty="0"/>
              <a:t>data on the hard disk of your </a:t>
            </a:r>
            <a:r>
              <a:rPr lang="en-US" dirty="0" smtClean="0"/>
              <a:t>personal computer</a:t>
            </a:r>
            <a:r>
              <a:rPr lang="en-US" dirty="0"/>
              <a:t>. </a:t>
            </a:r>
            <a:endParaRPr lang="en-US" dirty="0" smtClean="0"/>
          </a:p>
          <a:p>
            <a:r>
              <a:rPr lang="en-US" dirty="0" smtClean="0"/>
              <a:t>In </a:t>
            </a:r>
            <a:r>
              <a:rPr lang="en-US" dirty="0"/>
              <a:t>cloud computing, you access data </a:t>
            </a:r>
            <a:r>
              <a:rPr lang="en-US" dirty="0" smtClean="0"/>
              <a:t>from </a:t>
            </a:r>
            <a:r>
              <a:rPr lang="en-IN" dirty="0" smtClean="0"/>
              <a:t>a </a:t>
            </a:r>
            <a:r>
              <a:rPr lang="en-IN" dirty="0"/>
              <a:t>remote server.</a:t>
            </a:r>
          </a:p>
        </p:txBody>
      </p:sp>
    </p:spTree>
    <p:extLst>
      <p:ext uri="{BB962C8B-B14F-4D97-AF65-F5344CB8AC3E}">
        <p14:creationId xmlns:p14="http://schemas.microsoft.com/office/powerpoint/2010/main" val="2652727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bdul\Downloads\WhatsApp Image 2022-06-29 at 7.16.45 AM (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56" y="1066800"/>
            <a:ext cx="796065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552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ich Azure Region is Right to Deploy Cloud 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1143000"/>
            <a:ext cx="8915400" cy="464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944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471" y="2390027"/>
            <a:ext cx="5436735" cy="1484894"/>
          </a:xfrm>
        </p:spPr>
        <p:txBody>
          <a:bodyPr/>
          <a:lstStyle/>
          <a:p>
            <a:r>
              <a:rPr lang="en-US" sz="4400" dirty="0">
                <a:solidFill>
                  <a:srgbClr val="FFFF00"/>
                </a:solidFill>
              </a:rPr>
              <a:t>Class 1</a:t>
            </a:r>
            <a:r>
              <a:rPr lang="en-US" sz="4049" dirty="0" smtClean="0"/>
              <a:t/>
            </a:r>
            <a:br>
              <a:rPr lang="en-US" sz="4049" dirty="0" smtClean="0"/>
            </a:br>
            <a:r>
              <a:rPr lang="en-US" sz="4049" dirty="0" smtClean="0"/>
              <a:t>Azure </a:t>
            </a:r>
            <a:r>
              <a:rPr lang="en-US" sz="4049" dirty="0"/>
              <a:t>Networking</a:t>
            </a:r>
            <a:endParaRPr lang="en-US" sz="3600" dirty="0"/>
          </a:p>
        </p:txBody>
      </p:sp>
    </p:spTree>
    <p:extLst>
      <p:ext uri="{BB962C8B-B14F-4D97-AF65-F5344CB8AC3E}">
        <p14:creationId xmlns:p14="http://schemas.microsoft.com/office/powerpoint/2010/main" val="18404915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85800" y="1143000"/>
            <a:ext cx="7696200" cy="5059363"/>
          </a:xfrm>
        </p:spPr>
        <p:style>
          <a:lnRef idx="2">
            <a:schemeClr val="dk1"/>
          </a:lnRef>
          <a:fillRef idx="1">
            <a:schemeClr val="lt1"/>
          </a:fillRef>
          <a:effectRef idx="0">
            <a:schemeClr val="dk1"/>
          </a:effectRef>
          <a:fontRef idx="minor">
            <a:schemeClr val="dk1"/>
          </a:fontRef>
        </p:style>
        <p:txBody>
          <a:bodyPr>
            <a:normAutofit fontScale="85000" lnSpcReduction="10000"/>
          </a:bodyPr>
          <a:lstStyle/>
          <a:p>
            <a:r>
              <a:rPr lang="en-US" sz="2400" dirty="0" smtClean="0">
                <a:solidFill>
                  <a:schemeClr val="tx1">
                    <a:lumMod val="95000"/>
                    <a:lumOff val="5000"/>
                  </a:schemeClr>
                </a:solidFill>
                <a:latin typeface="+mj-lt"/>
              </a:rPr>
              <a:t>Azure </a:t>
            </a:r>
            <a:r>
              <a:rPr lang="en-US" sz="2400" dirty="0">
                <a:solidFill>
                  <a:schemeClr val="tx1">
                    <a:lumMod val="95000"/>
                    <a:lumOff val="5000"/>
                  </a:schemeClr>
                </a:solidFill>
                <a:latin typeface="+mj-lt"/>
              </a:rPr>
              <a:t>virtual network enables Azure resources to </a:t>
            </a:r>
            <a:r>
              <a:rPr lang="en-US" sz="2400" dirty="0">
                <a:solidFill>
                  <a:srgbClr val="0070C0"/>
                </a:solidFill>
                <a:latin typeface="+mj-lt"/>
              </a:rPr>
              <a:t>securely communicate with each other, the internet, and on-premises networks. </a:t>
            </a:r>
          </a:p>
          <a:p>
            <a:r>
              <a:rPr lang="en-US" sz="2400" dirty="0">
                <a:solidFill>
                  <a:schemeClr val="tx1">
                    <a:lumMod val="95000"/>
                    <a:lumOff val="5000"/>
                  </a:schemeClr>
                </a:solidFill>
                <a:latin typeface="+mj-lt"/>
              </a:rPr>
              <a:t>a virtual network include - </a:t>
            </a:r>
            <a:r>
              <a:rPr lang="en-US" sz="2400" dirty="0">
                <a:solidFill>
                  <a:srgbClr val="0070C0"/>
                </a:solidFill>
                <a:latin typeface="+mj-lt"/>
              </a:rPr>
              <a:t>communication of Azure resources with the internet, communication between Azure resources, communication with on-premises resources, filtering network traffic, routing network traffic</a:t>
            </a:r>
            <a:r>
              <a:rPr lang="en-US" sz="2400" dirty="0">
                <a:solidFill>
                  <a:schemeClr val="tx1">
                    <a:lumMod val="95000"/>
                    <a:lumOff val="5000"/>
                  </a:schemeClr>
                </a:solidFill>
                <a:latin typeface="+mj-lt"/>
              </a:rPr>
              <a:t>, and </a:t>
            </a:r>
            <a:r>
              <a:rPr lang="en-US" sz="2400" dirty="0">
                <a:solidFill>
                  <a:srgbClr val="0070C0"/>
                </a:solidFill>
                <a:latin typeface="+mj-lt"/>
              </a:rPr>
              <a:t>integration with Azure services.</a:t>
            </a:r>
            <a:endParaRPr lang="en-IN" sz="2400" dirty="0">
              <a:solidFill>
                <a:srgbClr val="0070C0"/>
              </a:solidFill>
              <a:latin typeface="+mj-lt"/>
            </a:endParaRPr>
          </a:p>
          <a:p>
            <a:r>
              <a:rPr lang="en-IN" sz="2400" dirty="0">
                <a:solidFill>
                  <a:srgbClr val="C00000"/>
                </a:solidFill>
                <a:latin typeface="+mj-lt"/>
              </a:rPr>
              <a:t>Communicate with the internet</a:t>
            </a:r>
            <a:endParaRPr lang="en-IN" sz="2400" dirty="0" smtClean="0">
              <a:latin typeface="+mj-lt"/>
            </a:endParaRPr>
          </a:p>
          <a:p>
            <a:r>
              <a:rPr lang="en-US" sz="2400" dirty="0">
                <a:latin typeface="+mj-lt"/>
              </a:rPr>
              <a:t>All resources in a </a:t>
            </a:r>
            <a:r>
              <a:rPr lang="en-US" sz="2400" dirty="0" err="1">
                <a:latin typeface="+mj-lt"/>
              </a:rPr>
              <a:t>VNet</a:t>
            </a:r>
            <a:r>
              <a:rPr lang="en-US" sz="2400" dirty="0">
                <a:latin typeface="+mj-lt"/>
              </a:rPr>
              <a:t> can communicate </a:t>
            </a:r>
            <a:r>
              <a:rPr lang="en-US" sz="2400" dirty="0">
                <a:solidFill>
                  <a:srgbClr val="0070C0"/>
                </a:solidFill>
                <a:latin typeface="+mj-lt"/>
              </a:rPr>
              <a:t>outbound to the internet, by default</a:t>
            </a:r>
            <a:r>
              <a:rPr lang="en-US" sz="2400" dirty="0">
                <a:latin typeface="+mj-lt"/>
              </a:rPr>
              <a:t>. You can communicate inbound to a resource by assigning a </a:t>
            </a:r>
            <a:r>
              <a:rPr lang="en-US" sz="2400" u="sng" dirty="0">
                <a:solidFill>
                  <a:srgbClr val="0070C0"/>
                </a:solidFill>
                <a:latin typeface="+mj-lt"/>
              </a:rPr>
              <a:t>public IP address </a:t>
            </a:r>
            <a:r>
              <a:rPr lang="en-US" sz="2400" dirty="0">
                <a:latin typeface="+mj-lt"/>
              </a:rPr>
              <a:t>or a </a:t>
            </a:r>
            <a:r>
              <a:rPr lang="en-US" sz="2400" u="sng" dirty="0">
                <a:solidFill>
                  <a:srgbClr val="0070C0"/>
                </a:solidFill>
                <a:latin typeface="+mj-lt"/>
              </a:rPr>
              <a:t>public Load Balancer.</a:t>
            </a:r>
            <a:r>
              <a:rPr lang="en-US" sz="2400" dirty="0">
                <a:solidFill>
                  <a:srgbClr val="0070C0"/>
                </a:solidFill>
                <a:latin typeface="+mj-lt"/>
              </a:rPr>
              <a:t> </a:t>
            </a:r>
          </a:p>
          <a:p>
            <a:r>
              <a:rPr lang="en-US" sz="2400" dirty="0">
                <a:latin typeface="+mj-lt"/>
              </a:rPr>
              <a:t>You can also use public IP or public Load Balancer to manage your outbound connections. </a:t>
            </a:r>
          </a:p>
          <a:p>
            <a:r>
              <a:rPr lang="en-US" sz="2400" dirty="0">
                <a:latin typeface="+mj-lt"/>
              </a:rPr>
              <a:t>To learn more about outbound connections in Azure, see </a:t>
            </a:r>
            <a:r>
              <a:rPr lang="en-US" sz="2400" dirty="0">
                <a:latin typeface="+mj-lt"/>
                <a:hlinkClick r:id="rId2"/>
              </a:rPr>
              <a:t>Outbound connections</a:t>
            </a:r>
            <a:r>
              <a:rPr lang="en-US" sz="2400" dirty="0">
                <a:latin typeface="+mj-lt"/>
              </a:rPr>
              <a:t>, </a:t>
            </a:r>
            <a:r>
              <a:rPr lang="en-US" sz="2400" dirty="0">
                <a:latin typeface="+mj-lt"/>
                <a:hlinkClick r:id="rId3"/>
              </a:rPr>
              <a:t>Public IP addresses</a:t>
            </a:r>
            <a:r>
              <a:rPr lang="en-US" sz="2400" dirty="0">
                <a:latin typeface="+mj-lt"/>
              </a:rPr>
              <a:t>, and </a:t>
            </a:r>
            <a:r>
              <a:rPr lang="en-US" sz="2400" dirty="0">
                <a:latin typeface="+mj-lt"/>
                <a:hlinkClick r:id="rId4"/>
              </a:rPr>
              <a:t>Load Balancer</a:t>
            </a:r>
            <a:r>
              <a:rPr lang="en-US" sz="2400" dirty="0">
                <a:latin typeface="+mj-lt"/>
              </a:rPr>
              <a:t>.</a:t>
            </a:r>
          </a:p>
          <a:p>
            <a:endParaRPr lang="en-IN" dirty="0">
              <a:latin typeface="+mj-lt"/>
            </a:endParaRPr>
          </a:p>
        </p:txBody>
      </p:sp>
      <p:sp>
        <p:nvSpPr>
          <p:cNvPr id="2" name="TextBox 1"/>
          <p:cNvSpPr txBox="1"/>
          <p:nvPr/>
        </p:nvSpPr>
        <p:spPr>
          <a:xfrm>
            <a:off x="457200" y="152400"/>
            <a:ext cx="8686800" cy="1200329"/>
          </a:xfrm>
          <a:prstGeom prst="rect">
            <a:avLst/>
          </a:prstGeom>
          <a:noFill/>
        </p:spPr>
        <p:txBody>
          <a:bodyPr wrap="square" rtlCol="0">
            <a:spAutoFit/>
          </a:bodyPr>
          <a:lstStyle/>
          <a:p>
            <a:r>
              <a:rPr lang="en-US" sz="2400" b="1" dirty="0">
                <a:solidFill>
                  <a:srgbClr val="FF0000"/>
                </a:solidFill>
              </a:rPr>
              <a:t>What is Azure Virtual Network, </a:t>
            </a:r>
            <a:r>
              <a:rPr lang="en-US" sz="2400" b="1" dirty="0" smtClean="0">
                <a:solidFill>
                  <a:srgbClr val="FF0000"/>
                </a:solidFill>
              </a:rPr>
              <a:t>and   </a:t>
            </a:r>
            <a:r>
              <a:rPr lang="en-US" sz="2400" b="1" dirty="0">
                <a:solidFill>
                  <a:srgbClr val="FF0000"/>
                </a:solidFill>
              </a:rPr>
              <a:t>Why use an Azure Virtual network?</a:t>
            </a:r>
          </a:p>
          <a:p>
            <a:endParaRPr lang="en-IN" sz="2400" b="1" dirty="0"/>
          </a:p>
        </p:txBody>
      </p:sp>
    </p:spTree>
    <p:extLst>
      <p:ext uri="{BB962C8B-B14F-4D97-AF65-F5344CB8AC3E}">
        <p14:creationId xmlns:p14="http://schemas.microsoft.com/office/powerpoint/2010/main" val="20454013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143000"/>
            <a:ext cx="7010400" cy="1015663"/>
          </a:xfrm>
          <a:prstGeom prst="rect">
            <a:avLst/>
          </a:prstGeom>
        </p:spPr>
        <p:txBody>
          <a:bodyPr wrap="square">
            <a:spAutoFit/>
          </a:bodyPr>
          <a:lstStyle/>
          <a:p>
            <a:r>
              <a:rPr lang="en-US" sz="2000" dirty="0">
                <a:solidFill>
                  <a:srgbClr val="040C28"/>
                </a:solidFill>
                <a:latin typeface="Times New Roman" panose="02020603050405020304" pitchFamily="18" charset="0"/>
                <a:cs typeface="Times New Roman" panose="02020603050405020304" pitchFamily="18" charset="0"/>
              </a:rPr>
              <a:t>A </a:t>
            </a:r>
            <a:r>
              <a:rPr lang="en-US" sz="2000" dirty="0">
                <a:solidFill>
                  <a:srgbClr val="FF0000"/>
                </a:solidFill>
                <a:latin typeface="Times New Roman" panose="02020603050405020304" pitchFamily="18" charset="0"/>
                <a:cs typeface="Times New Roman" panose="02020603050405020304" pitchFamily="18" charset="0"/>
              </a:rPr>
              <a:t>public IP address </a:t>
            </a:r>
            <a:r>
              <a:rPr lang="en-US" sz="2000" dirty="0">
                <a:solidFill>
                  <a:srgbClr val="040C28"/>
                </a:solidFill>
                <a:latin typeface="Times New Roman" panose="02020603050405020304" pitchFamily="18" charset="0"/>
                <a:cs typeface="Times New Roman" panose="02020603050405020304" pitchFamily="18" charset="0"/>
              </a:rPr>
              <a:t>is unique and visible to everyone.</a:t>
            </a:r>
            <a:r>
              <a:rPr lang="en-US" sz="2000" dirty="0">
                <a:solidFill>
                  <a:srgbClr val="1F1F1F"/>
                </a:solidFill>
                <a:latin typeface="Times New Roman" panose="02020603050405020304" pitchFamily="18" charset="0"/>
                <a:cs typeface="Times New Roman" panose="02020603050405020304" pitchFamily="18" charset="0"/>
              </a:rPr>
              <a:t> </a:t>
            </a:r>
            <a:r>
              <a:rPr lang="en-US" sz="2000" dirty="0">
                <a:solidFill>
                  <a:srgbClr val="040C28"/>
                </a:solidFill>
                <a:latin typeface="Times New Roman" panose="02020603050405020304" pitchFamily="18" charset="0"/>
                <a:cs typeface="Times New Roman" panose="02020603050405020304" pitchFamily="18" charset="0"/>
              </a:rPr>
              <a:t>It ensures that you can be clearly identified on the internet.</a:t>
            </a:r>
            <a:r>
              <a:rPr lang="en-US" sz="2000" dirty="0">
                <a:solidFill>
                  <a:srgbClr val="1F1F1F"/>
                </a:solidFill>
                <a:latin typeface="Times New Roman" panose="02020603050405020304" pitchFamily="18" charset="0"/>
                <a:cs typeface="Times New Roman" panose="02020603050405020304" pitchFamily="18" charset="0"/>
              </a:rPr>
              <a:t> </a:t>
            </a:r>
            <a:r>
              <a:rPr lang="en-US" sz="2000" dirty="0">
                <a:solidFill>
                  <a:srgbClr val="040C28"/>
                </a:solidFill>
                <a:latin typeface="Times New Roman" panose="02020603050405020304" pitchFamily="18" charset="0"/>
                <a:cs typeface="Times New Roman" panose="02020603050405020304" pitchFamily="18" charset="0"/>
              </a:rPr>
              <a:t>By contrast, </a:t>
            </a:r>
          </a:p>
          <a:p>
            <a:r>
              <a:rPr lang="en-US" sz="2000" dirty="0" smtClean="0">
                <a:solidFill>
                  <a:srgbClr val="FF0000"/>
                </a:solidFill>
                <a:latin typeface="Times New Roman" panose="02020603050405020304" pitchFamily="18" charset="0"/>
                <a:cs typeface="Times New Roman" panose="02020603050405020304" pitchFamily="18" charset="0"/>
              </a:rPr>
              <a:t>private </a:t>
            </a:r>
            <a:r>
              <a:rPr lang="en-US" sz="2000" dirty="0">
                <a:solidFill>
                  <a:srgbClr val="FF0000"/>
                </a:solidFill>
                <a:latin typeface="Times New Roman" panose="02020603050405020304" pitchFamily="18" charset="0"/>
                <a:cs typeface="Times New Roman" panose="02020603050405020304" pitchFamily="18" charset="0"/>
              </a:rPr>
              <a:t>IP address </a:t>
            </a:r>
            <a:r>
              <a:rPr lang="en-US" sz="2000" dirty="0">
                <a:solidFill>
                  <a:srgbClr val="040C28"/>
                </a:solidFill>
                <a:latin typeface="Times New Roman" panose="02020603050405020304" pitchFamily="18" charset="0"/>
                <a:cs typeface="Times New Roman" panose="02020603050405020304" pitchFamily="18" charset="0"/>
              </a:rPr>
              <a:t>is only used within a private network</a:t>
            </a:r>
            <a:r>
              <a:rPr lang="en-US" sz="2000" dirty="0">
                <a:solidFill>
                  <a:srgbClr val="1F1F1F"/>
                </a:solidFill>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85400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b="1" dirty="0"/>
              <a:t>Communicate between Azure resources</a:t>
            </a:r>
            <a:r>
              <a:rPr lang="en-IN" b="1" dirty="0"/>
              <a:t/>
            </a:r>
            <a:br>
              <a:rPr lang="en-IN" b="1" dirty="0"/>
            </a:br>
            <a:endParaRPr lang="en-IN" dirty="0"/>
          </a:p>
        </p:txBody>
      </p:sp>
      <p:sp>
        <p:nvSpPr>
          <p:cNvPr id="3" name="Content Placeholder 2"/>
          <p:cNvSpPr>
            <a:spLocks noGrp="1"/>
          </p:cNvSpPr>
          <p:nvPr>
            <p:ph idx="1"/>
          </p:nvPr>
        </p:nvSpPr>
        <p:spPr>
          <a:xfrm>
            <a:off x="685800" y="914400"/>
            <a:ext cx="7696200" cy="4754563"/>
          </a:xfrm>
        </p:spPr>
        <p:txBody>
          <a:bodyPr>
            <a:normAutofit fontScale="92500" lnSpcReduction="10000"/>
          </a:bodyPr>
          <a:lstStyle/>
          <a:p>
            <a:r>
              <a:rPr lang="en-IN" sz="2400" b="1" dirty="0"/>
              <a:t>Through a virtual </a:t>
            </a:r>
            <a:r>
              <a:rPr lang="en-IN" sz="2400" b="1" dirty="0" smtClean="0"/>
              <a:t>network</a:t>
            </a:r>
            <a:r>
              <a:rPr lang="en-IN" sz="2400" dirty="0" smtClean="0"/>
              <a:t>:</a:t>
            </a:r>
            <a:r>
              <a:rPr lang="en-US" sz="2400" dirty="0"/>
              <a:t>You can deploy VMs, and several other types of Azure resources to a virtual network, such as Azure App Service Environments, the Azure </a:t>
            </a:r>
            <a:r>
              <a:rPr lang="en-US" sz="2400" dirty="0" err="1"/>
              <a:t>Kubernetes</a:t>
            </a:r>
            <a:r>
              <a:rPr lang="en-US" sz="2400" dirty="0"/>
              <a:t> Service (AKS), and Azure Virtual Machine Scale Sets</a:t>
            </a:r>
            <a:r>
              <a:rPr lang="en-US" sz="2400" dirty="0" smtClean="0"/>
              <a:t>. Etc…</a:t>
            </a:r>
          </a:p>
          <a:p>
            <a:r>
              <a:rPr lang="en-US" sz="2400" b="1" dirty="0"/>
              <a:t>Through a virtual network service endpoint</a:t>
            </a:r>
            <a:r>
              <a:rPr lang="en-US" sz="2400" dirty="0"/>
              <a:t>: </a:t>
            </a:r>
            <a:r>
              <a:rPr lang="en-US" sz="2400" dirty="0" smtClean="0"/>
              <a:t>direct </a:t>
            </a:r>
            <a:r>
              <a:rPr lang="en-US" sz="2400" dirty="0"/>
              <a:t>connection. Service endpoints allow you to secure your critical Azure service </a:t>
            </a:r>
            <a:r>
              <a:rPr lang="en-US" sz="2400" dirty="0" smtClean="0"/>
              <a:t>resources to </a:t>
            </a:r>
            <a:r>
              <a:rPr lang="en-US" sz="2400" dirty="0"/>
              <a:t>only a virtual network. To learn more, see </a:t>
            </a:r>
            <a:r>
              <a:rPr lang="en-US" sz="2400" dirty="0">
                <a:hlinkClick r:id="rId2"/>
              </a:rPr>
              <a:t>Virtual network service endpoints overview</a:t>
            </a:r>
            <a:r>
              <a:rPr lang="en-US" sz="2400" dirty="0" smtClean="0"/>
              <a:t>.</a:t>
            </a:r>
          </a:p>
          <a:p>
            <a:r>
              <a:rPr lang="en-IN" sz="2400" b="1" dirty="0"/>
              <a:t>Through </a:t>
            </a:r>
            <a:r>
              <a:rPr lang="en-IN" sz="2400" b="1" dirty="0" err="1"/>
              <a:t>VNet</a:t>
            </a:r>
            <a:r>
              <a:rPr lang="en-IN" sz="2400" b="1" dirty="0"/>
              <a:t> </a:t>
            </a:r>
            <a:r>
              <a:rPr lang="en-IN" sz="2400" b="1" dirty="0" smtClean="0"/>
              <a:t>Peering:</a:t>
            </a:r>
            <a:r>
              <a:rPr lang="en-US" sz="2400" dirty="0" smtClean="0"/>
              <a:t>You </a:t>
            </a:r>
            <a:r>
              <a:rPr lang="en-US" sz="2400" dirty="0"/>
              <a:t>can connect virtual networks to each other, enabling resources in either virtual network to communicate with each other, using virtual network peering. The virtual networks you connect can be in the same, or different, Azure regions. To learn more, see </a:t>
            </a:r>
            <a:r>
              <a:rPr lang="en-US" sz="2400" dirty="0">
                <a:hlinkClick r:id="rId3"/>
              </a:rPr>
              <a:t>Virtual network peering</a:t>
            </a:r>
            <a:r>
              <a:rPr lang="en-US" sz="2400" dirty="0" smtClean="0"/>
              <a:t>.</a:t>
            </a:r>
          </a:p>
          <a:p>
            <a:endParaRPr lang="en-IN" sz="2400" dirty="0"/>
          </a:p>
        </p:txBody>
      </p:sp>
    </p:spTree>
    <p:extLst>
      <p:ext uri="{BB962C8B-B14F-4D97-AF65-F5344CB8AC3E}">
        <p14:creationId xmlns:p14="http://schemas.microsoft.com/office/powerpoint/2010/main" val="35241470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Azure </a:t>
            </a:r>
            <a:r>
              <a:rPr lang="en-IN" dirty="0" err="1"/>
              <a:t>VNet</a:t>
            </a:r>
            <a:r>
              <a:rPr lang="en-IN" dirty="0"/>
              <a:t> Connectivity</a:t>
            </a:r>
            <a:br>
              <a:rPr lang="en-IN" dirty="0"/>
            </a:b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143000"/>
            <a:ext cx="7585472" cy="5056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3084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479521" cy="4005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652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763520" y="2252443"/>
            <a:ext cx="1818363" cy="746817"/>
          </a:xfrm>
          <a:prstGeom prst="rect">
            <a:avLst/>
          </a:prstGeom>
          <a:noFill/>
        </p:spPr>
        <p:txBody>
          <a:bodyPr wrap="square" lIns="134428" tIns="107542" rIns="134428" bIns="107542" rtlCol="0">
            <a:spAutoFit/>
          </a:bodyPr>
          <a:lstStyle/>
          <a:p>
            <a:pPr algn="ctr" defTabSz="672358">
              <a:lnSpc>
                <a:spcPct val="90000"/>
              </a:lnSpc>
              <a:defRPr/>
            </a:pPr>
            <a:r>
              <a:rPr lang="en-US" sz="1471" kern="0" spc="-37" dirty="0">
                <a:gradFill>
                  <a:gsLst>
                    <a:gs pos="0">
                      <a:schemeClr val="tx1"/>
                    </a:gs>
                    <a:gs pos="78000">
                      <a:schemeClr val="tx1"/>
                    </a:gs>
                  </a:gsLst>
                  <a:lin ang="0" scaled="1"/>
                </a:gradFill>
              </a:rPr>
              <a:t>Users</a:t>
            </a:r>
          </a:p>
          <a:p>
            <a:pPr algn="ctr" defTabSz="672358">
              <a:lnSpc>
                <a:spcPct val="90000"/>
              </a:lnSpc>
              <a:defRPr/>
            </a:pPr>
            <a:endParaRPr lang="en-US" sz="1029" kern="0" spc="-37" dirty="0">
              <a:gradFill>
                <a:gsLst>
                  <a:gs pos="0">
                    <a:schemeClr val="tx1"/>
                  </a:gs>
                  <a:gs pos="78000">
                    <a:schemeClr val="tx1"/>
                  </a:gs>
                </a:gsLst>
                <a:lin ang="0" scaled="1"/>
              </a:gradFill>
            </a:endParaRPr>
          </a:p>
          <a:p>
            <a:pPr algn="ctr" defTabSz="672358">
              <a:lnSpc>
                <a:spcPct val="90000"/>
              </a:lnSpc>
              <a:defRPr/>
            </a:pPr>
            <a:r>
              <a:rPr lang="en-US" sz="1324" i="1" kern="0" spc="-37" dirty="0">
                <a:gradFill>
                  <a:gsLst>
                    <a:gs pos="0">
                      <a:schemeClr val="tx1"/>
                    </a:gs>
                    <a:gs pos="78000">
                      <a:schemeClr val="tx1"/>
                    </a:gs>
                  </a:gsLst>
                  <a:lin ang="0" scaled="1"/>
                </a:gradFill>
              </a:rPr>
              <a:t>Internet</a:t>
            </a:r>
          </a:p>
        </p:txBody>
      </p:sp>
      <p:sp>
        <p:nvSpPr>
          <p:cNvPr id="74" name="Title 73"/>
          <p:cNvSpPr>
            <a:spLocks noGrp="1"/>
          </p:cNvSpPr>
          <p:nvPr>
            <p:ph type="title"/>
          </p:nvPr>
        </p:nvSpPr>
        <p:spPr/>
        <p:txBody>
          <a:bodyPr/>
          <a:lstStyle/>
          <a:p>
            <a:r>
              <a:rPr lang="en-US" dirty="0">
                <a:solidFill>
                  <a:srgbClr val="E4491C"/>
                </a:solidFill>
              </a:rPr>
              <a:t>The Big (Network) Picture</a:t>
            </a:r>
          </a:p>
        </p:txBody>
      </p:sp>
      <p:grpSp>
        <p:nvGrpSpPr>
          <p:cNvPr id="19" name="Group 18"/>
          <p:cNvGrpSpPr/>
          <p:nvPr/>
        </p:nvGrpSpPr>
        <p:grpSpPr>
          <a:xfrm>
            <a:off x="651200" y="2026320"/>
            <a:ext cx="1210019" cy="1210019"/>
            <a:chOff x="3379883" y="1211263"/>
            <a:chExt cx="2246098" cy="2246098"/>
          </a:xfrm>
        </p:grpSpPr>
        <p:sp>
          <p:nvSpPr>
            <p:cNvPr id="20" name="Oval 19"/>
            <p:cNvSpPr/>
            <p:nvPr/>
          </p:nvSpPr>
          <p:spPr bwMode="auto">
            <a:xfrm>
              <a:off x="3379883" y="1211263"/>
              <a:ext cx="2246098" cy="2246098"/>
            </a:xfrm>
            <a:prstGeom prst="ellipse">
              <a:avLst/>
            </a:prstGeom>
            <a:pattFill prst="ltUpDiag">
              <a:fgClr>
                <a:srgbClr val="CDCDCD"/>
              </a:fgClr>
              <a:bgClr>
                <a:srgbClr val="FFFFFF"/>
              </a:bgClr>
            </a:pattFill>
            <a:ln w="5715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8" tIns="107542" rIns="134428" bIns="107542" numCol="1" spcCol="0" rtlCol="0" fromWordArt="0" anchor="t" anchorCtr="0" forceAA="0" compatLnSpc="1">
              <a:prstTxWarp prst="textNoShape">
                <a:avLst/>
              </a:prstTxWarp>
              <a:noAutofit/>
            </a:bodyPr>
            <a:lstStyle/>
            <a:p>
              <a:pPr defTabSz="672026" fontAlgn="base">
                <a:lnSpc>
                  <a:spcPct val="90000"/>
                </a:lnSpc>
                <a:spcBef>
                  <a:spcPct val="0"/>
                </a:spcBef>
                <a:spcAft>
                  <a:spcPct val="0"/>
                </a:spcAft>
                <a:defRPr/>
              </a:pPr>
              <a:endParaRPr lang="en-US" sz="1765" kern="0" spc="-37" dirty="0">
                <a:gradFill>
                  <a:gsLst>
                    <a:gs pos="0">
                      <a:schemeClr val="tx1"/>
                    </a:gs>
                    <a:gs pos="78000">
                      <a:schemeClr val="tx1"/>
                    </a:gs>
                  </a:gsLst>
                  <a:lin ang="0" scaled="1"/>
                </a:gradFill>
              </a:endParaRPr>
            </a:p>
          </p:txBody>
        </p:sp>
        <p:grpSp>
          <p:nvGrpSpPr>
            <p:cNvPr id="2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2"/>
              </a:solidFill>
              <a:ln w="9525">
                <a:noFill/>
                <a:round/>
                <a:headEnd/>
                <a:tailEnd/>
              </a:ln>
              <a:extLst/>
            </p:spPr>
            <p:txBody>
              <a:bodyPr vert="horz" wrap="square" lIns="67213" tIns="33607" rIns="67213" bIns="33607" numCol="1" anchor="t" anchorCtr="0" compatLnSpc="1">
                <a:prstTxWarp prst="textNoShape">
                  <a:avLst/>
                </a:prstTxWarp>
              </a:bodyPr>
              <a:lstStyle/>
              <a:p>
                <a:pPr defTabSz="672220">
                  <a:defRPr/>
                </a:pPr>
                <a:endParaRPr lang="en-US" sz="1324" kern="0">
                  <a:gradFill>
                    <a:gsLst>
                      <a:gs pos="0">
                        <a:schemeClr val="tx1"/>
                      </a:gs>
                      <a:gs pos="78000">
                        <a:schemeClr val="tx1"/>
                      </a:gs>
                    </a:gsLst>
                    <a:lin ang="0" scaled="1"/>
                  </a:gradFill>
                </a:endParaRPr>
              </a:p>
            </p:txBody>
          </p:sp>
          <p:sp>
            <p:nvSpPr>
              <p:cNvPr id="23" name="Oval 742"/>
              <p:cNvSpPr>
                <a:spLocks noChangeArrowheads="1"/>
              </p:cNvSpPr>
              <p:nvPr/>
            </p:nvSpPr>
            <p:spPr bwMode="auto">
              <a:xfrm>
                <a:off x="7616" y="-2816"/>
                <a:ext cx="127" cy="128"/>
              </a:xfrm>
              <a:prstGeom prst="ellipse">
                <a:avLst/>
              </a:prstGeom>
              <a:solidFill>
                <a:schemeClr val="bg2"/>
              </a:solidFill>
              <a:ln w="9525">
                <a:noFill/>
                <a:round/>
                <a:headEnd/>
                <a:tailEnd/>
              </a:ln>
              <a:extLst/>
            </p:spPr>
            <p:txBody>
              <a:bodyPr vert="horz" wrap="square" lIns="67213" tIns="33607" rIns="67213" bIns="33607" numCol="1" anchor="t" anchorCtr="0" compatLnSpc="1">
                <a:prstTxWarp prst="textNoShape">
                  <a:avLst/>
                </a:prstTxWarp>
              </a:bodyPr>
              <a:lstStyle/>
              <a:p>
                <a:pPr defTabSz="672220">
                  <a:defRPr/>
                </a:pPr>
                <a:endParaRPr lang="en-US" sz="1324" kern="0">
                  <a:gradFill>
                    <a:gsLst>
                      <a:gs pos="0">
                        <a:schemeClr val="tx1"/>
                      </a:gs>
                      <a:gs pos="78000">
                        <a:schemeClr val="tx1"/>
                      </a:gs>
                    </a:gsLst>
                    <a:lin ang="0" scaled="1"/>
                  </a:gradFill>
                </a:endParaRPr>
              </a:p>
            </p:txBody>
          </p:sp>
          <p:sp>
            <p:nvSpPr>
              <p:cNvPr id="2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2"/>
              </a:solidFill>
              <a:ln w="9525">
                <a:noFill/>
                <a:round/>
                <a:headEnd/>
                <a:tailEnd/>
              </a:ln>
              <a:extLst/>
            </p:spPr>
            <p:txBody>
              <a:bodyPr vert="horz" wrap="square" lIns="67213" tIns="33607" rIns="67213" bIns="33607" numCol="1" anchor="t" anchorCtr="0" compatLnSpc="1">
                <a:prstTxWarp prst="textNoShape">
                  <a:avLst/>
                </a:prstTxWarp>
              </a:bodyPr>
              <a:lstStyle/>
              <a:p>
                <a:pPr defTabSz="672220">
                  <a:defRPr/>
                </a:pPr>
                <a:endParaRPr lang="en-US" sz="1324" kern="0">
                  <a:gradFill>
                    <a:gsLst>
                      <a:gs pos="0">
                        <a:schemeClr val="tx1"/>
                      </a:gs>
                      <a:gs pos="78000">
                        <a:schemeClr val="tx1"/>
                      </a:gs>
                    </a:gsLst>
                    <a:lin ang="0" scaled="1"/>
                  </a:gradFill>
                </a:endParaRPr>
              </a:p>
            </p:txBody>
          </p:sp>
          <p:sp>
            <p:nvSpPr>
              <p:cNvPr id="25" name="Oval 744"/>
              <p:cNvSpPr>
                <a:spLocks noChangeArrowheads="1"/>
              </p:cNvSpPr>
              <p:nvPr/>
            </p:nvSpPr>
            <p:spPr bwMode="auto">
              <a:xfrm>
                <a:off x="7866" y="-2780"/>
                <a:ext cx="109" cy="108"/>
              </a:xfrm>
              <a:prstGeom prst="ellipse">
                <a:avLst/>
              </a:prstGeom>
              <a:solidFill>
                <a:schemeClr val="bg2"/>
              </a:solidFill>
              <a:ln w="9525">
                <a:noFill/>
                <a:round/>
                <a:headEnd/>
                <a:tailEnd/>
              </a:ln>
              <a:extLst/>
            </p:spPr>
            <p:txBody>
              <a:bodyPr vert="horz" wrap="square" lIns="67213" tIns="33607" rIns="67213" bIns="33607" numCol="1" anchor="t" anchorCtr="0" compatLnSpc="1">
                <a:prstTxWarp prst="textNoShape">
                  <a:avLst/>
                </a:prstTxWarp>
              </a:bodyPr>
              <a:lstStyle/>
              <a:p>
                <a:pPr defTabSz="672220">
                  <a:defRPr/>
                </a:pPr>
                <a:endParaRPr lang="en-US" sz="1324" kern="0">
                  <a:gradFill>
                    <a:gsLst>
                      <a:gs pos="0">
                        <a:schemeClr val="tx1"/>
                      </a:gs>
                      <a:gs pos="78000">
                        <a:schemeClr val="tx1"/>
                      </a:gs>
                    </a:gsLst>
                    <a:lin ang="0" scaled="1"/>
                  </a:gradFill>
                </a:endParaRPr>
              </a:p>
            </p:txBody>
          </p:sp>
          <p:sp>
            <p:nvSpPr>
              <p:cNvPr id="2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2"/>
              </a:solidFill>
              <a:ln w="9525">
                <a:noFill/>
                <a:round/>
                <a:headEnd/>
                <a:tailEnd/>
              </a:ln>
              <a:extLst/>
            </p:spPr>
            <p:txBody>
              <a:bodyPr vert="horz" wrap="square" lIns="67213" tIns="33607" rIns="67213" bIns="33607" numCol="1" anchor="t" anchorCtr="0" compatLnSpc="1">
                <a:prstTxWarp prst="textNoShape">
                  <a:avLst/>
                </a:prstTxWarp>
              </a:bodyPr>
              <a:lstStyle/>
              <a:p>
                <a:pPr defTabSz="672220">
                  <a:defRPr/>
                </a:pPr>
                <a:endParaRPr lang="en-US" sz="1324" kern="0">
                  <a:gradFill>
                    <a:gsLst>
                      <a:gs pos="0">
                        <a:schemeClr val="tx1"/>
                      </a:gs>
                      <a:gs pos="78000">
                        <a:schemeClr val="tx1"/>
                      </a:gs>
                    </a:gsLst>
                    <a:lin ang="0" scaled="1"/>
                  </a:gradFill>
                </a:endParaRPr>
              </a:p>
            </p:txBody>
          </p:sp>
          <p:sp>
            <p:nvSpPr>
              <p:cNvPr id="27" name="Oval 746"/>
              <p:cNvSpPr>
                <a:spLocks noChangeArrowheads="1"/>
              </p:cNvSpPr>
              <p:nvPr/>
            </p:nvSpPr>
            <p:spPr bwMode="auto">
              <a:xfrm>
                <a:off x="7384" y="-2780"/>
                <a:ext cx="109" cy="108"/>
              </a:xfrm>
              <a:prstGeom prst="ellipse">
                <a:avLst/>
              </a:prstGeom>
              <a:solidFill>
                <a:schemeClr val="bg2"/>
              </a:solidFill>
              <a:ln w="9525">
                <a:noFill/>
                <a:round/>
                <a:headEnd/>
                <a:tailEnd/>
              </a:ln>
              <a:extLst/>
            </p:spPr>
            <p:txBody>
              <a:bodyPr vert="horz" wrap="square" lIns="67213" tIns="33607" rIns="67213" bIns="33607" numCol="1" anchor="t" anchorCtr="0" compatLnSpc="1">
                <a:prstTxWarp prst="textNoShape">
                  <a:avLst/>
                </a:prstTxWarp>
              </a:bodyPr>
              <a:lstStyle/>
              <a:p>
                <a:pPr defTabSz="672220">
                  <a:defRPr/>
                </a:pPr>
                <a:endParaRPr lang="en-US" sz="1324" kern="0">
                  <a:gradFill>
                    <a:gsLst>
                      <a:gs pos="0">
                        <a:schemeClr val="tx1"/>
                      </a:gs>
                      <a:gs pos="78000">
                        <a:schemeClr val="tx1"/>
                      </a:gs>
                    </a:gsLst>
                    <a:lin ang="0" scaled="1"/>
                  </a:gradFill>
                </a:endParaRPr>
              </a:p>
            </p:txBody>
          </p:sp>
        </p:grpSp>
      </p:grpSp>
      <p:cxnSp>
        <p:nvCxnSpPr>
          <p:cNvPr id="28" name="Straight Arrow Connector 27"/>
          <p:cNvCxnSpPr>
            <a:endCxn id="20" idx="6"/>
          </p:cNvCxnSpPr>
          <p:nvPr/>
        </p:nvCxnSpPr>
        <p:spPr>
          <a:xfrm flipH="1">
            <a:off x="1861219" y="2631330"/>
            <a:ext cx="1616549" cy="0"/>
          </a:xfrm>
          <a:prstGeom prst="straightConnector1">
            <a:avLst/>
          </a:prstGeom>
          <a:ln w="85725" cap="rnd">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572000" y="3798058"/>
            <a:ext cx="1252451" cy="855619"/>
          </a:xfrm>
          <a:prstGeom prst="rect">
            <a:avLst/>
          </a:prstGeom>
          <a:noFill/>
        </p:spPr>
        <p:txBody>
          <a:bodyPr wrap="square" lIns="0" tIns="0" rIns="0" bIns="0" rtlCol="0">
            <a:spAutoFit/>
          </a:bodyPr>
          <a:lstStyle/>
          <a:p>
            <a:pPr algn="ctr" defTabSz="672358">
              <a:lnSpc>
                <a:spcPct val="90000"/>
              </a:lnSpc>
              <a:defRPr/>
            </a:pPr>
            <a:r>
              <a:rPr lang="en-US" sz="1471" kern="0" spc="-37" dirty="0">
                <a:gradFill>
                  <a:gsLst>
                    <a:gs pos="0">
                      <a:schemeClr val="tx1"/>
                    </a:gs>
                    <a:gs pos="78000">
                      <a:schemeClr val="tx1"/>
                    </a:gs>
                  </a:gsLst>
                  <a:lin ang="0" scaled="1"/>
                </a:gradFill>
              </a:rPr>
              <a:t>Backend Connectivity</a:t>
            </a:r>
          </a:p>
          <a:p>
            <a:pPr algn="ctr" defTabSz="672358">
              <a:lnSpc>
                <a:spcPct val="90000"/>
              </a:lnSpc>
              <a:defRPr/>
            </a:pPr>
            <a:endParaRPr lang="en-US" sz="588" kern="0" spc="-37" dirty="0">
              <a:gradFill>
                <a:gsLst>
                  <a:gs pos="0">
                    <a:schemeClr val="tx1"/>
                  </a:gs>
                  <a:gs pos="78000">
                    <a:schemeClr val="tx1"/>
                  </a:gs>
                </a:gsLst>
                <a:lin ang="0" scaled="1"/>
              </a:gradFill>
            </a:endParaRPr>
          </a:p>
          <a:p>
            <a:pPr algn="ctr" defTabSz="672358">
              <a:lnSpc>
                <a:spcPct val="90000"/>
              </a:lnSpc>
              <a:defRPr/>
            </a:pPr>
            <a:r>
              <a:rPr lang="en-US" sz="1324" i="1" kern="0" spc="-37" dirty="0">
                <a:gradFill>
                  <a:gsLst>
                    <a:gs pos="0">
                      <a:schemeClr val="tx1"/>
                    </a:gs>
                    <a:gs pos="78000">
                      <a:schemeClr val="tx1"/>
                    </a:gs>
                  </a:gsLst>
                  <a:lin ang="0" scaled="1"/>
                </a:gradFill>
              </a:rPr>
              <a:t>ExpressRoute</a:t>
            </a:r>
          </a:p>
          <a:p>
            <a:pPr algn="ctr" defTabSz="672358">
              <a:lnSpc>
                <a:spcPct val="90000"/>
              </a:lnSpc>
              <a:defRPr/>
            </a:pPr>
            <a:r>
              <a:rPr lang="en-US" sz="1324" i="1" kern="0" spc="-37" dirty="0">
                <a:gradFill>
                  <a:gsLst>
                    <a:gs pos="0">
                      <a:schemeClr val="tx1"/>
                    </a:gs>
                    <a:gs pos="78000">
                      <a:schemeClr val="tx1"/>
                    </a:gs>
                  </a:gsLst>
                  <a:lin ang="0" scaled="1"/>
                </a:gradFill>
              </a:rPr>
              <a:t>VPN Gateways</a:t>
            </a:r>
            <a:endParaRPr lang="en-US" sz="1324" kern="0" spc="-37" dirty="0">
              <a:gradFill>
                <a:gsLst>
                  <a:gs pos="0">
                    <a:schemeClr val="tx1"/>
                  </a:gs>
                  <a:gs pos="78000">
                    <a:schemeClr val="tx1"/>
                  </a:gs>
                </a:gsLst>
                <a:lin ang="0" scaled="1"/>
              </a:gradFill>
            </a:endParaRPr>
          </a:p>
        </p:txBody>
      </p:sp>
      <p:grpSp>
        <p:nvGrpSpPr>
          <p:cNvPr id="3" name="Group 2"/>
          <p:cNvGrpSpPr/>
          <p:nvPr/>
        </p:nvGrpSpPr>
        <p:grpSpPr>
          <a:xfrm>
            <a:off x="2947230" y="1809705"/>
            <a:ext cx="3733578" cy="1904390"/>
            <a:chOff x="4008437" y="1294908"/>
            <a:chExt cx="5077925" cy="2590102"/>
          </a:xfrm>
        </p:grpSpPr>
        <p:grpSp>
          <p:nvGrpSpPr>
            <p:cNvPr id="6" name="Group 5"/>
            <p:cNvGrpSpPr/>
            <p:nvPr/>
          </p:nvGrpSpPr>
          <p:grpSpPr>
            <a:xfrm>
              <a:off x="4008437" y="1294908"/>
              <a:ext cx="5077925" cy="2590102"/>
              <a:chOff x="6597001" y="703802"/>
              <a:chExt cx="5578218" cy="3071723"/>
            </a:xfrm>
          </p:grpSpPr>
          <p:sp>
            <p:nvSpPr>
              <p:cNvPr id="7"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lumMod val="90000"/>
                  <a:lumOff val="1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67213" tIns="33607" rIns="67213" bIns="33607" numCol="1" anchor="t" anchorCtr="0" compatLnSpc="1">
                <a:prstTxWarp prst="textNoShape">
                  <a:avLst/>
                </a:prstTxWarp>
              </a:bodyPr>
              <a:lstStyle/>
              <a:p>
                <a:pPr defTabSz="672358">
                  <a:defRPr/>
                </a:pPr>
                <a:endParaRPr lang="en-US" sz="1324" kern="0" dirty="0">
                  <a:gradFill>
                    <a:gsLst>
                      <a:gs pos="0">
                        <a:schemeClr val="tx1"/>
                      </a:gs>
                      <a:gs pos="78000">
                        <a:schemeClr val="tx1"/>
                      </a:gs>
                    </a:gsLst>
                    <a:lin ang="0" scaled="1"/>
                  </a:gradFill>
                </a:endParaRPr>
              </a:p>
            </p:txBody>
          </p:sp>
          <p:sp>
            <p:nvSpPr>
              <p:cNvPr id="8" name="Rounded Rectangle 7"/>
              <p:cNvSpPr/>
              <p:nvPr/>
            </p:nvSpPr>
            <p:spPr bwMode="auto">
              <a:xfrm>
                <a:off x="8117860" y="1632864"/>
                <a:ext cx="3395252" cy="1886601"/>
              </a:xfrm>
              <a:prstGeom prst="roundRect">
                <a:avLst>
                  <a:gd name="adj" fmla="val 8795"/>
                </a:avLst>
              </a:prstGeom>
              <a:solidFill>
                <a:schemeClr val="bg2">
                  <a:lumMod val="50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8" tIns="107542" rIns="134428" bIns="107542" numCol="1" spcCol="0" rtlCol="0" fromWordArt="0" anchor="t" anchorCtr="0" forceAA="0" compatLnSpc="1">
                <a:prstTxWarp prst="textNoShape">
                  <a:avLst/>
                </a:prstTxWarp>
                <a:noAutofit/>
              </a:bodyPr>
              <a:lstStyle/>
              <a:p>
                <a:pPr defTabSz="672026" fontAlgn="base">
                  <a:lnSpc>
                    <a:spcPct val="90000"/>
                  </a:lnSpc>
                  <a:spcBef>
                    <a:spcPct val="0"/>
                  </a:spcBef>
                  <a:spcAft>
                    <a:spcPct val="0"/>
                  </a:spcAft>
                  <a:defRPr/>
                </a:pPr>
                <a:endParaRPr lang="en-US" sz="1765" kern="0" spc="-37" dirty="0">
                  <a:gradFill>
                    <a:gsLst>
                      <a:gs pos="0">
                        <a:schemeClr val="tx1"/>
                      </a:gs>
                      <a:gs pos="78000">
                        <a:schemeClr val="tx1"/>
                      </a:gs>
                    </a:gsLst>
                    <a:lin ang="0" scaled="1"/>
                  </a:gradFill>
                </a:endParaRPr>
              </a:p>
            </p:txBody>
          </p:sp>
          <p:grpSp>
            <p:nvGrpSpPr>
              <p:cNvPr id="9" name="Group 8"/>
              <p:cNvGrpSpPr/>
              <p:nvPr/>
            </p:nvGrpSpPr>
            <p:grpSpPr>
              <a:xfrm>
                <a:off x="8302769" y="1794374"/>
                <a:ext cx="3027722" cy="1546370"/>
                <a:chOff x="2718155" y="4707256"/>
                <a:chExt cx="3027722" cy="1546370"/>
              </a:xfrm>
            </p:grpSpPr>
            <p:sp>
              <p:nvSpPr>
                <p:cNvPr id="10"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67213" tIns="33607" rIns="67213" bIns="33607" numCol="1" anchor="t" anchorCtr="0" compatLnSpc="1">
                  <a:prstTxWarp prst="textNoShape">
                    <a:avLst/>
                  </a:prstTxWarp>
                </a:bodyPr>
                <a:lstStyle/>
                <a:p>
                  <a:pPr defTabSz="672358">
                    <a:defRPr/>
                  </a:pPr>
                  <a:endParaRPr lang="en-US" sz="1324" kern="0">
                    <a:gradFill>
                      <a:gsLst>
                        <a:gs pos="0">
                          <a:schemeClr val="tx1"/>
                        </a:gs>
                        <a:gs pos="78000">
                          <a:schemeClr val="tx1"/>
                        </a:gs>
                      </a:gsLst>
                      <a:lin ang="0" scaled="1"/>
                    </a:gradFill>
                  </a:endParaRPr>
                </a:p>
              </p:txBody>
            </p:sp>
            <p:sp>
              <p:nvSpPr>
                <p:cNvPr id="11"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67213" tIns="33607" rIns="67213" bIns="33607" numCol="1" anchor="t" anchorCtr="0" compatLnSpc="1">
                  <a:prstTxWarp prst="textNoShape">
                    <a:avLst/>
                  </a:prstTxWarp>
                </a:bodyPr>
                <a:lstStyle/>
                <a:p>
                  <a:pPr defTabSz="672358">
                    <a:defRPr/>
                  </a:pPr>
                  <a:endParaRPr lang="en-US" sz="1324" kern="0">
                    <a:gradFill>
                      <a:gsLst>
                        <a:gs pos="0">
                          <a:schemeClr val="tx1"/>
                        </a:gs>
                        <a:gs pos="78000">
                          <a:schemeClr val="tx1"/>
                        </a:gs>
                      </a:gsLst>
                      <a:lin ang="0" scaled="1"/>
                    </a:gradFill>
                  </a:endParaRPr>
                </a:p>
              </p:txBody>
            </p:sp>
            <p:sp>
              <p:nvSpPr>
                <p:cNvPr id="12"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67213" tIns="33607" rIns="67213" bIns="33607" numCol="1" anchor="t" anchorCtr="0" compatLnSpc="1">
                  <a:prstTxWarp prst="textNoShape">
                    <a:avLst/>
                  </a:prstTxWarp>
                </a:bodyPr>
                <a:lstStyle/>
                <a:p>
                  <a:pPr defTabSz="672358">
                    <a:defRPr/>
                  </a:pPr>
                  <a:endParaRPr lang="en-US" sz="1324" kern="0">
                    <a:gradFill>
                      <a:gsLst>
                        <a:gs pos="0">
                          <a:schemeClr val="tx1"/>
                        </a:gs>
                        <a:gs pos="78000">
                          <a:schemeClr val="tx1"/>
                        </a:gs>
                      </a:gsLst>
                      <a:lin ang="0" scaled="1"/>
                    </a:gradFill>
                  </a:endParaRPr>
                </a:p>
              </p:txBody>
            </p:sp>
            <p:sp>
              <p:nvSpPr>
                <p:cNvPr id="13"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67213" tIns="33607" rIns="67213" bIns="33607" numCol="1" anchor="t" anchorCtr="0" compatLnSpc="1">
                  <a:prstTxWarp prst="textNoShape">
                    <a:avLst/>
                  </a:prstTxWarp>
                </a:bodyPr>
                <a:lstStyle/>
                <a:p>
                  <a:pPr defTabSz="672358">
                    <a:defRPr/>
                  </a:pPr>
                  <a:endParaRPr lang="en-US" sz="1324" kern="0">
                    <a:gradFill>
                      <a:gsLst>
                        <a:gs pos="0">
                          <a:schemeClr val="tx1"/>
                        </a:gs>
                        <a:gs pos="78000">
                          <a:schemeClr val="tx1"/>
                        </a:gs>
                      </a:gsLst>
                      <a:lin ang="0" scaled="1"/>
                    </a:gradFill>
                  </a:endParaRPr>
                </a:p>
              </p:txBody>
            </p:sp>
            <p:sp>
              <p:nvSpPr>
                <p:cNvPr id="14"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67213" tIns="33607" rIns="67213" bIns="33607" numCol="1" anchor="t" anchorCtr="0" compatLnSpc="1">
                  <a:prstTxWarp prst="textNoShape">
                    <a:avLst/>
                  </a:prstTxWarp>
                </a:bodyPr>
                <a:lstStyle/>
                <a:p>
                  <a:pPr defTabSz="672358">
                    <a:defRPr/>
                  </a:pPr>
                  <a:endParaRPr lang="en-US" sz="1324" kern="0">
                    <a:gradFill>
                      <a:gsLst>
                        <a:gs pos="0">
                          <a:schemeClr val="tx1"/>
                        </a:gs>
                        <a:gs pos="78000">
                          <a:schemeClr val="tx1"/>
                        </a:gs>
                      </a:gsLst>
                      <a:lin ang="0" scaled="1"/>
                    </a:gradFill>
                  </a:endParaRPr>
                </a:p>
              </p:txBody>
            </p:sp>
            <p:sp>
              <p:nvSpPr>
                <p:cNvPr id="15"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67213" tIns="33607" rIns="67213" bIns="33607" numCol="1" anchor="t" anchorCtr="0" compatLnSpc="1">
                  <a:prstTxWarp prst="textNoShape">
                    <a:avLst/>
                  </a:prstTxWarp>
                </a:bodyPr>
                <a:lstStyle/>
                <a:p>
                  <a:pPr defTabSz="672358">
                    <a:defRPr/>
                  </a:pPr>
                  <a:endParaRPr lang="en-US" sz="1324" kern="0">
                    <a:gradFill>
                      <a:gsLst>
                        <a:gs pos="0">
                          <a:schemeClr val="tx1"/>
                        </a:gs>
                        <a:gs pos="78000">
                          <a:schemeClr val="tx1"/>
                        </a:gs>
                      </a:gsLst>
                      <a:lin ang="0" scaled="1"/>
                    </a:gradFill>
                  </a:endParaRPr>
                </a:p>
              </p:txBody>
            </p:sp>
            <p:sp>
              <p:nvSpPr>
                <p:cNvPr id="16"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67213" tIns="33607" rIns="67213" bIns="33607" numCol="1" anchor="t" anchorCtr="0" compatLnSpc="1">
                  <a:prstTxWarp prst="textNoShape">
                    <a:avLst/>
                  </a:prstTxWarp>
                </a:bodyPr>
                <a:lstStyle/>
                <a:p>
                  <a:pPr defTabSz="672358">
                    <a:defRPr/>
                  </a:pPr>
                  <a:endParaRPr lang="en-US" sz="1324" kern="0">
                    <a:gradFill>
                      <a:gsLst>
                        <a:gs pos="0">
                          <a:schemeClr val="tx1"/>
                        </a:gs>
                        <a:gs pos="78000">
                          <a:schemeClr val="tx1"/>
                        </a:gs>
                      </a:gsLst>
                      <a:lin ang="0" scaled="1"/>
                    </a:gradFill>
                  </a:endParaRPr>
                </a:p>
              </p:txBody>
            </p:sp>
            <p:sp>
              <p:nvSpPr>
                <p:cNvPr id="17"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67213" tIns="33607" rIns="67213" bIns="33607" numCol="1" anchor="t" anchorCtr="0" compatLnSpc="1">
                  <a:prstTxWarp prst="textNoShape">
                    <a:avLst/>
                  </a:prstTxWarp>
                </a:bodyPr>
                <a:lstStyle/>
                <a:p>
                  <a:pPr defTabSz="672358">
                    <a:defRPr/>
                  </a:pPr>
                  <a:endParaRPr lang="en-US" sz="1324" kern="0">
                    <a:gradFill>
                      <a:gsLst>
                        <a:gs pos="0">
                          <a:schemeClr val="tx1"/>
                        </a:gs>
                        <a:gs pos="78000">
                          <a:schemeClr val="tx1"/>
                        </a:gs>
                      </a:gsLst>
                      <a:lin ang="0" scaled="1"/>
                    </a:gradFill>
                  </a:endParaRPr>
                </a:p>
              </p:txBody>
            </p:sp>
            <p:sp>
              <p:nvSpPr>
                <p:cNvPr id="18"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67213" tIns="33607" rIns="67213" bIns="33607" numCol="1" anchor="t" anchorCtr="0" compatLnSpc="1">
                  <a:prstTxWarp prst="textNoShape">
                    <a:avLst/>
                  </a:prstTxWarp>
                </a:bodyPr>
                <a:lstStyle/>
                <a:p>
                  <a:pPr defTabSz="672358">
                    <a:defRPr/>
                  </a:pPr>
                  <a:endParaRPr lang="en-US" sz="1324" kern="0">
                    <a:gradFill>
                      <a:gsLst>
                        <a:gs pos="0">
                          <a:schemeClr val="tx1"/>
                        </a:gs>
                        <a:gs pos="78000">
                          <a:schemeClr val="tx1"/>
                        </a:gs>
                      </a:gsLst>
                      <a:lin ang="0" scaled="1"/>
                    </a:gradFill>
                  </a:endParaRPr>
                </a:p>
              </p:txBody>
            </p:sp>
          </p:grpSp>
        </p:grpSp>
        <p:sp>
          <p:nvSpPr>
            <p:cNvPr id="2" name="TextBox 1"/>
            <p:cNvSpPr txBox="1"/>
            <p:nvPr/>
          </p:nvSpPr>
          <p:spPr>
            <a:xfrm>
              <a:off x="5478615" y="1375235"/>
              <a:ext cx="1833980" cy="711615"/>
            </a:xfrm>
            <a:prstGeom prst="rect">
              <a:avLst/>
            </a:prstGeom>
            <a:noFill/>
          </p:spPr>
          <p:txBody>
            <a:bodyPr wrap="none" rtlCol="0">
              <a:spAutoFit/>
            </a:bodyPr>
            <a:lstStyle/>
            <a:p>
              <a:pPr algn="ctr" defTabSz="672358">
                <a:defRPr/>
              </a:pPr>
              <a:r>
                <a:rPr lang="en-US" sz="1400" kern="0" dirty="0">
                  <a:solidFill>
                    <a:schemeClr val="bg1"/>
                  </a:solidFill>
                </a:rPr>
                <a:t>Azure</a:t>
              </a:r>
            </a:p>
            <a:p>
              <a:pPr algn="ctr" defTabSz="672358">
                <a:defRPr/>
              </a:pPr>
              <a:r>
                <a:rPr lang="en-US" sz="1400" kern="0" dirty="0">
                  <a:solidFill>
                    <a:schemeClr val="bg1"/>
                  </a:solidFill>
                </a:rPr>
                <a:t>Virtual Network</a:t>
              </a:r>
            </a:p>
          </p:txBody>
        </p:sp>
      </p:grpSp>
      <p:sp>
        <p:nvSpPr>
          <p:cNvPr id="60" name="TextBox 59"/>
          <p:cNvSpPr txBox="1"/>
          <p:nvPr/>
        </p:nvSpPr>
        <p:spPr>
          <a:xfrm>
            <a:off x="192450" y="3422108"/>
            <a:ext cx="3345848" cy="2569867"/>
          </a:xfrm>
          <a:prstGeom prst="rect">
            <a:avLst/>
          </a:prstGeom>
          <a:noFill/>
        </p:spPr>
        <p:txBody>
          <a:bodyPr wrap="square" lIns="134447" tIns="107557" rIns="134447" bIns="107557" rtlCol="0">
            <a:noAutofit/>
          </a:bodyPr>
          <a:lstStyle/>
          <a:p>
            <a:pPr defTabSz="672358">
              <a:lnSpc>
                <a:spcPct val="90000"/>
              </a:lnSpc>
              <a:spcBef>
                <a:spcPct val="20000"/>
              </a:spcBef>
              <a:spcAft>
                <a:spcPts val="882"/>
              </a:spcAft>
              <a:buSzPct val="80000"/>
              <a:defRPr/>
            </a:pPr>
            <a:r>
              <a:rPr lang="en-US" sz="1765"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Front-End Access</a:t>
            </a:r>
          </a:p>
          <a:p>
            <a:pPr defTabSz="672358">
              <a:lnSpc>
                <a:spcPct val="90000"/>
              </a:lnSpc>
              <a:spcBef>
                <a:spcPct val="20000"/>
              </a:spcBef>
              <a:spcAft>
                <a:spcPts val="882"/>
              </a:spcAft>
              <a:buSzPct val="80000"/>
              <a:defRPr/>
            </a:pPr>
            <a:r>
              <a:rPr lang="en-US" sz="1324"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Dynamic/Reserved Public IP addresses</a:t>
            </a:r>
          </a:p>
          <a:p>
            <a:pPr defTabSz="672358">
              <a:lnSpc>
                <a:spcPct val="90000"/>
              </a:lnSpc>
              <a:spcBef>
                <a:spcPct val="20000"/>
              </a:spcBef>
              <a:spcAft>
                <a:spcPts val="882"/>
              </a:spcAft>
              <a:buSzPct val="80000"/>
              <a:defRPr/>
            </a:pPr>
            <a:r>
              <a:rPr lang="en-US" sz="1324"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Direct VM access, ACLs for security</a:t>
            </a:r>
          </a:p>
          <a:p>
            <a:pPr defTabSz="672358">
              <a:lnSpc>
                <a:spcPct val="90000"/>
              </a:lnSpc>
              <a:spcBef>
                <a:spcPct val="20000"/>
              </a:spcBef>
              <a:spcAft>
                <a:spcPts val="882"/>
              </a:spcAft>
              <a:buSzPct val="80000"/>
              <a:defRPr/>
            </a:pPr>
            <a:r>
              <a:rPr lang="en-US" sz="1324"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Load balancing</a:t>
            </a:r>
          </a:p>
          <a:p>
            <a:pPr defTabSz="672358">
              <a:lnSpc>
                <a:spcPct val="90000"/>
              </a:lnSpc>
              <a:spcBef>
                <a:spcPct val="20000"/>
              </a:spcBef>
              <a:spcAft>
                <a:spcPts val="882"/>
              </a:spcAft>
              <a:buSzPct val="80000"/>
              <a:defRPr/>
            </a:pPr>
            <a:r>
              <a:rPr lang="en-US" sz="1324"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DNS services: hosting, traffic management</a:t>
            </a:r>
          </a:p>
          <a:p>
            <a:pPr defTabSz="672358">
              <a:lnSpc>
                <a:spcPct val="90000"/>
              </a:lnSpc>
              <a:spcBef>
                <a:spcPct val="20000"/>
              </a:spcBef>
              <a:spcAft>
                <a:spcPts val="882"/>
              </a:spcAft>
              <a:buSzPct val="80000"/>
              <a:defRPr/>
            </a:pPr>
            <a:r>
              <a:rPr lang="en-US" sz="1324"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DDoS protection</a:t>
            </a:r>
          </a:p>
          <a:p>
            <a:pPr defTabSz="672358">
              <a:spcAft>
                <a:spcPts val="441"/>
              </a:spcAft>
              <a:defRPr/>
            </a:pPr>
            <a:endParaRPr lang="en-US" sz="1471" kern="0" spc="-37" dirty="0">
              <a:gradFill>
                <a:gsLst>
                  <a:gs pos="0">
                    <a:schemeClr val="tx1"/>
                  </a:gs>
                  <a:gs pos="78000">
                    <a:schemeClr val="tx1"/>
                  </a:gs>
                </a:gsLst>
                <a:lin ang="0" scaled="1"/>
              </a:gradFill>
            </a:endParaRPr>
          </a:p>
        </p:txBody>
      </p:sp>
      <p:sp>
        <p:nvSpPr>
          <p:cNvPr id="61" name="TextBox 60"/>
          <p:cNvSpPr txBox="1"/>
          <p:nvPr/>
        </p:nvSpPr>
        <p:spPr>
          <a:xfrm>
            <a:off x="6615620" y="1075885"/>
            <a:ext cx="2802677" cy="1914510"/>
          </a:xfrm>
          <a:prstGeom prst="rect">
            <a:avLst/>
          </a:prstGeom>
          <a:noFill/>
        </p:spPr>
        <p:txBody>
          <a:bodyPr wrap="square" lIns="134447" tIns="107557" rIns="134447" bIns="107557" rtlCol="0">
            <a:noAutofit/>
          </a:bodyPr>
          <a:lstStyle/>
          <a:p>
            <a:pPr defTabSz="672358">
              <a:lnSpc>
                <a:spcPct val="90000"/>
              </a:lnSpc>
              <a:spcBef>
                <a:spcPct val="20000"/>
              </a:spcBef>
              <a:spcAft>
                <a:spcPts val="882"/>
              </a:spcAft>
              <a:buSzPct val="80000"/>
              <a:defRPr/>
            </a:pPr>
            <a:r>
              <a:rPr lang="en-US" sz="1765"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Virtual Network</a:t>
            </a:r>
          </a:p>
          <a:p>
            <a:pPr defTabSz="672358">
              <a:lnSpc>
                <a:spcPct val="90000"/>
              </a:lnSpc>
              <a:spcBef>
                <a:spcPct val="20000"/>
              </a:spcBef>
              <a:spcAft>
                <a:spcPts val="882"/>
              </a:spcAft>
              <a:buSzPct val="80000"/>
              <a:defRPr/>
            </a:pPr>
            <a:r>
              <a:rPr lang="en-US" sz="1471"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“Bring Your Own Network” </a:t>
            </a:r>
          </a:p>
          <a:p>
            <a:pPr defTabSz="672358">
              <a:lnSpc>
                <a:spcPct val="90000"/>
              </a:lnSpc>
              <a:spcBef>
                <a:spcPct val="20000"/>
              </a:spcBef>
              <a:spcAft>
                <a:spcPts val="882"/>
              </a:spcAft>
              <a:buSzPct val="80000"/>
              <a:defRPr/>
            </a:pPr>
            <a:r>
              <a:rPr lang="en-US" sz="1471"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Segment with subnets and security groups</a:t>
            </a:r>
          </a:p>
          <a:p>
            <a:pPr defTabSz="672358">
              <a:lnSpc>
                <a:spcPct val="90000"/>
              </a:lnSpc>
              <a:spcBef>
                <a:spcPct val="20000"/>
              </a:spcBef>
              <a:spcAft>
                <a:spcPts val="882"/>
              </a:spcAft>
              <a:buSzPct val="80000"/>
              <a:defRPr/>
            </a:pPr>
            <a:r>
              <a:rPr lang="en-US" sz="1471"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Control traffic flow with User Defined Routes</a:t>
            </a:r>
          </a:p>
        </p:txBody>
      </p:sp>
      <p:sp>
        <p:nvSpPr>
          <p:cNvPr id="63" name="TextBox 62"/>
          <p:cNvSpPr txBox="1"/>
          <p:nvPr/>
        </p:nvSpPr>
        <p:spPr>
          <a:xfrm>
            <a:off x="6613966" y="3601592"/>
            <a:ext cx="2552211" cy="2105704"/>
          </a:xfrm>
          <a:prstGeom prst="rect">
            <a:avLst/>
          </a:prstGeom>
          <a:noFill/>
        </p:spPr>
        <p:txBody>
          <a:bodyPr wrap="square" lIns="134447" tIns="107557" rIns="134447" bIns="107557" rtlCol="0">
            <a:noAutofit/>
          </a:bodyPr>
          <a:lstStyle/>
          <a:p>
            <a:pPr defTabSz="672358">
              <a:lnSpc>
                <a:spcPct val="90000"/>
              </a:lnSpc>
              <a:spcBef>
                <a:spcPct val="20000"/>
              </a:spcBef>
              <a:spcAft>
                <a:spcPts val="882"/>
              </a:spcAft>
              <a:buSzPct val="80000"/>
              <a:defRPr/>
            </a:pPr>
            <a:r>
              <a:rPr lang="en-US" sz="1765"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Backend Connectivity</a:t>
            </a:r>
          </a:p>
          <a:p>
            <a:pPr defTabSz="672358">
              <a:lnSpc>
                <a:spcPct val="90000"/>
              </a:lnSpc>
              <a:spcBef>
                <a:spcPct val="20000"/>
              </a:spcBef>
              <a:spcAft>
                <a:spcPts val="882"/>
              </a:spcAft>
              <a:buSzPct val="80000"/>
              <a:defRPr/>
            </a:pPr>
            <a:r>
              <a:rPr lang="en-US" sz="1471"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Point-to-site for dev / test</a:t>
            </a:r>
          </a:p>
          <a:p>
            <a:pPr defTabSz="672358">
              <a:lnSpc>
                <a:spcPct val="90000"/>
              </a:lnSpc>
              <a:spcBef>
                <a:spcPct val="20000"/>
              </a:spcBef>
              <a:spcAft>
                <a:spcPts val="882"/>
              </a:spcAft>
              <a:buSzPct val="80000"/>
              <a:defRPr/>
            </a:pPr>
            <a:r>
              <a:rPr lang="en-US" sz="1471"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VPN Gateways for secure site-to-site connectivity</a:t>
            </a:r>
          </a:p>
          <a:p>
            <a:pPr defTabSz="672358">
              <a:lnSpc>
                <a:spcPct val="90000"/>
              </a:lnSpc>
              <a:spcBef>
                <a:spcPct val="20000"/>
              </a:spcBef>
              <a:spcAft>
                <a:spcPts val="882"/>
              </a:spcAft>
              <a:buSzPct val="80000"/>
              <a:defRPr/>
            </a:pPr>
            <a:r>
              <a:rPr lang="en-US" sz="1471" kern="0" dirty="0">
                <a:gradFill>
                  <a:gsLst>
                    <a:gs pos="0">
                      <a:schemeClr val="tx1"/>
                    </a:gs>
                    <a:gs pos="78000">
                      <a:schemeClr val="tx1"/>
                    </a:gs>
                  </a:gsLst>
                  <a:lin ang="0" scaled="1"/>
                </a:gradFill>
                <a:latin typeface="Segoe UI Semibold" panose="020B0702040204020203" pitchFamily="34" charset="0"/>
                <a:cs typeface="Segoe UI Semibold" panose="020B0702040204020203" pitchFamily="34" charset="0"/>
              </a:rPr>
              <a:t>ExpressRoute for private enterprise grade connectivity</a:t>
            </a:r>
          </a:p>
        </p:txBody>
      </p:sp>
      <p:grpSp>
        <p:nvGrpSpPr>
          <p:cNvPr id="56" name="Group 55"/>
          <p:cNvGrpSpPr/>
          <p:nvPr/>
        </p:nvGrpSpPr>
        <p:grpSpPr>
          <a:xfrm>
            <a:off x="3353260" y="4311230"/>
            <a:ext cx="1392216" cy="1689156"/>
            <a:chOff x="1078644" y="2944892"/>
            <a:chExt cx="2747571" cy="3760255"/>
          </a:xfrm>
        </p:grpSpPr>
        <p:sp>
          <p:nvSpPr>
            <p:cNvPr id="57"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58"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59"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6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64"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66"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67"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68"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69"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7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7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7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7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7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7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7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7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8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9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0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1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2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3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4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5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6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6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6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6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6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6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6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grpSp>
      <p:pic>
        <p:nvPicPr>
          <p:cNvPr id="167" name="Picture 16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66411" y="3992008"/>
            <a:ext cx="331415" cy="331415"/>
          </a:xfrm>
          <a:prstGeom prst="rect">
            <a:avLst/>
          </a:prstGeom>
        </p:spPr>
      </p:pic>
      <p:sp>
        <p:nvSpPr>
          <p:cNvPr id="168" name="Up-Down Arrow 167"/>
          <p:cNvSpPr/>
          <p:nvPr/>
        </p:nvSpPr>
        <p:spPr bwMode="auto">
          <a:xfrm>
            <a:off x="4246355" y="3765159"/>
            <a:ext cx="381672" cy="982259"/>
          </a:xfrm>
          <a:prstGeom prst="upDownArrow">
            <a:avLst>
              <a:gd name="adj1" fmla="val 48203"/>
              <a:gd name="adj2" fmla="val 59506"/>
            </a:avLst>
          </a:prstGeom>
          <a:solidFill>
            <a:schemeClr val="tx1"/>
          </a:solid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92" fontAlgn="base">
              <a:spcBef>
                <a:spcPct val="0"/>
              </a:spcBef>
              <a:spcAft>
                <a:spcPct val="0"/>
              </a:spcAft>
              <a:defRPr/>
            </a:pPr>
            <a:endParaRPr lang="en-US" sz="1471" kern="0" dirty="0">
              <a:gradFill>
                <a:gsLst>
                  <a:gs pos="0">
                    <a:schemeClr val="tx1"/>
                  </a:gs>
                  <a:gs pos="78000">
                    <a:schemeClr val="tx1"/>
                  </a:gs>
                </a:gsLst>
                <a:lin ang="0" scaled="1"/>
              </a:gradFill>
            </a:endParaRPr>
          </a:p>
        </p:txBody>
      </p:sp>
      <p:grpSp>
        <p:nvGrpSpPr>
          <p:cNvPr id="169" name="Group 168"/>
          <p:cNvGrpSpPr/>
          <p:nvPr/>
        </p:nvGrpSpPr>
        <p:grpSpPr>
          <a:xfrm rot="10800000">
            <a:off x="5944809" y="3712235"/>
            <a:ext cx="129758" cy="1718786"/>
            <a:chOff x="3157302" y="3889617"/>
            <a:chExt cx="609592" cy="2469741"/>
          </a:xfrm>
        </p:grpSpPr>
        <p:cxnSp>
          <p:nvCxnSpPr>
            <p:cNvPr id="170" name="Straight Connector 169"/>
            <p:cNvCxnSpPr/>
            <p:nvPr/>
          </p:nvCxnSpPr>
          <p:spPr>
            <a:xfrm>
              <a:off x="3465787" y="3889617"/>
              <a:ext cx="0" cy="2469741"/>
            </a:xfrm>
            <a:prstGeom prst="line">
              <a:avLst/>
            </a:prstGeom>
            <a:noFill/>
            <a:ln w="41275" cap="flat" cmpd="sng" algn="ctr">
              <a:solidFill>
                <a:schemeClr val="tx1"/>
              </a:solidFill>
              <a:prstDash val="dashDot"/>
              <a:miter lim="800000"/>
            </a:ln>
            <a:effectLst/>
          </p:spPr>
        </p:cxnSp>
        <p:cxnSp>
          <p:nvCxnSpPr>
            <p:cNvPr id="171" name="Straight Connector 170"/>
            <p:cNvCxnSpPr/>
            <p:nvPr/>
          </p:nvCxnSpPr>
          <p:spPr>
            <a:xfrm>
              <a:off x="3157302" y="3889617"/>
              <a:ext cx="0" cy="2469741"/>
            </a:xfrm>
            <a:prstGeom prst="line">
              <a:avLst/>
            </a:prstGeom>
            <a:noFill/>
            <a:ln w="76200" cap="flat" cmpd="sng" algn="ctr">
              <a:solidFill>
                <a:schemeClr val="bg2">
                  <a:lumMod val="75000"/>
                </a:schemeClr>
              </a:solidFill>
              <a:prstDash val="solid"/>
              <a:miter lim="800000"/>
            </a:ln>
            <a:effectLst/>
          </p:spPr>
        </p:cxnSp>
        <p:cxnSp>
          <p:nvCxnSpPr>
            <p:cNvPr id="172" name="Straight Connector 171"/>
            <p:cNvCxnSpPr/>
            <p:nvPr/>
          </p:nvCxnSpPr>
          <p:spPr>
            <a:xfrm>
              <a:off x="3766894" y="3889617"/>
              <a:ext cx="0" cy="2469741"/>
            </a:xfrm>
            <a:prstGeom prst="line">
              <a:avLst/>
            </a:prstGeom>
            <a:noFill/>
            <a:ln w="76200" cap="flat" cmpd="sng" algn="ctr">
              <a:solidFill>
                <a:schemeClr val="bg2">
                  <a:lumMod val="75000"/>
                </a:schemeClr>
              </a:solidFill>
              <a:prstDash val="solid"/>
              <a:miter lim="800000"/>
            </a:ln>
            <a:effectLst/>
          </p:spPr>
        </p:cxnSp>
      </p:grpSp>
      <p:grpSp>
        <p:nvGrpSpPr>
          <p:cNvPr id="182" name="Group 181"/>
          <p:cNvGrpSpPr/>
          <p:nvPr/>
        </p:nvGrpSpPr>
        <p:grpSpPr>
          <a:xfrm>
            <a:off x="5524586" y="5200372"/>
            <a:ext cx="655611" cy="800014"/>
            <a:chOff x="1078644" y="2944892"/>
            <a:chExt cx="2747571" cy="3760255"/>
          </a:xfrm>
        </p:grpSpPr>
        <p:sp>
          <p:nvSpPr>
            <p:cNvPr id="183"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84"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85"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86"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87"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88"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89"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0"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1"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2"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3"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4"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19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0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1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2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3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4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5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6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7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8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8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8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8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8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8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sp>
          <p:nvSpPr>
            <p:cNvPr id="28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714">
                <a:defRPr/>
              </a:pPr>
              <a:endParaRPr lang="en-US" sz="1324" kern="0">
                <a:gradFill>
                  <a:gsLst>
                    <a:gs pos="0">
                      <a:schemeClr val="tx1"/>
                    </a:gs>
                    <a:gs pos="78000">
                      <a:schemeClr val="tx1"/>
                    </a:gs>
                  </a:gsLst>
                  <a:lin ang="0" scaled="1"/>
                </a:gradFill>
              </a:endParaRPr>
            </a:p>
          </p:txBody>
        </p:sp>
      </p:grpSp>
      <p:pic>
        <p:nvPicPr>
          <p:cNvPr id="287" name="Picture 286"/>
          <p:cNvPicPr>
            <a:picLocks noChangeAspect="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16202" y="3686280"/>
            <a:ext cx="291772" cy="291772"/>
          </a:xfrm>
          <a:prstGeom prst="rect">
            <a:avLst/>
          </a:prstGeom>
        </p:spPr>
      </p:pic>
    </p:spTree>
    <p:extLst>
      <p:ext uri="{BB962C8B-B14F-4D97-AF65-F5344CB8AC3E}">
        <p14:creationId xmlns:p14="http://schemas.microsoft.com/office/powerpoint/2010/main" val="169636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0" grpId="0"/>
      <p:bldP spid="60" grpId="0"/>
      <p:bldP spid="61" grpId="0"/>
      <p:bldP spid="63" grpId="0"/>
      <p:bldP spid="16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Virtual Networks</a:t>
            </a:r>
          </a:p>
        </p:txBody>
      </p:sp>
      <p:sp>
        <p:nvSpPr>
          <p:cNvPr id="3" name="Content Placeholder 2"/>
          <p:cNvSpPr>
            <a:spLocks noGrp="1"/>
          </p:cNvSpPr>
          <p:nvPr>
            <p:ph type="body" sz="quarter" idx="4294967295"/>
          </p:nvPr>
        </p:nvSpPr>
        <p:spPr>
          <a:xfrm>
            <a:off x="164767" y="1860256"/>
            <a:ext cx="4206409" cy="4099169"/>
          </a:xfrm>
        </p:spPr>
        <p:txBody>
          <a:bodyPr>
            <a:normAutofit/>
          </a:bodyPr>
          <a:lstStyle/>
          <a:p>
            <a:pPr marL="0" indent="0">
              <a:lnSpc>
                <a:spcPct val="120000"/>
              </a:lnSpc>
              <a:spcBef>
                <a:spcPts val="0"/>
              </a:spcBef>
              <a:buNone/>
            </a:pPr>
            <a:r>
              <a:rPr lang="en-US" sz="2059" dirty="0">
                <a:solidFill>
                  <a:schemeClr val="tx2"/>
                </a:solidFill>
              </a:rPr>
              <a:t>Virtual Networks are the primary building block for Azure networking</a:t>
            </a:r>
          </a:p>
          <a:p>
            <a:pPr>
              <a:lnSpc>
                <a:spcPct val="120000"/>
              </a:lnSpc>
              <a:spcBef>
                <a:spcPts val="0"/>
              </a:spcBef>
            </a:pPr>
            <a:r>
              <a:rPr lang="en-US" sz="1765" dirty="0"/>
              <a:t>Create subnets with your private or public IP addresses </a:t>
            </a:r>
          </a:p>
          <a:p>
            <a:pPr>
              <a:lnSpc>
                <a:spcPct val="120000"/>
              </a:lnSpc>
              <a:spcBef>
                <a:spcPts val="0"/>
              </a:spcBef>
            </a:pPr>
            <a:r>
              <a:rPr lang="en-US" sz="1765" dirty="0"/>
              <a:t>Bring your own DNS or use Azure-provided DNS</a:t>
            </a:r>
          </a:p>
          <a:p>
            <a:pPr>
              <a:lnSpc>
                <a:spcPct val="120000"/>
              </a:lnSpc>
              <a:spcBef>
                <a:spcPts val="0"/>
              </a:spcBef>
            </a:pPr>
            <a:r>
              <a:rPr lang="en-US" sz="1765" dirty="0"/>
              <a:t>Connect to on premises or the Internet</a:t>
            </a:r>
          </a:p>
          <a:p>
            <a:pPr>
              <a:lnSpc>
                <a:spcPct val="120000"/>
              </a:lnSpc>
              <a:spcBef>
                <a:spcPts val="0"/>
              </a:spcBef>
            </a:pPr>
            <a:r>
              <a:rPr lang="en-US" sz="1765" dirty="0"/>
              <a:t>Control traffic flow with</a:t>
            </a:r>
            <a:br>
              <a:rPr lang="en-US" sz="1765" dirty="0"/>
            </a:br>
            <a:r>
              <a:rPr lang="en-US" sz="1765" dirty="0"/>
              <a:t>User Defined Routes and Network Security Groups</a:t>
            </a:r>
          </a:p>
          <a:p>
            <a:endParaRPr lang="en-US" sz="1765" dirty="0"/>
          </a:p>
        </p:txBody>
      </p:sp>
      <p:grpSp>
        <p:nvGrpSpPr>
          <p:cNvPr id="143" name="Group 142">
            <a:extLst>
              <a:ext uri="{FF2B5EF4-FFF2-40B4-BE49-F238E27FC236}">
                <a16:creationId xmlns:a16="http://schemas.microsoft.com/office/drawing/2014/main" xmlns="" id="{5ACEC2EB-1649-4712-B6BD-34A78FD72AEB}"/>
              </a:ext>
            </a:extLst>
          </p:cNvPr>
          <p:cNvGrpSpPr/>
          <p:nvPr/>
        </p:nvGrpSpPr>
        <p:grpSpPr>
          <a:xfrm>
            <a:off x="4404466" y="1863213"/>
            <a:ext cx="4773693" cy="2689244"/>
            <a:chOff x="4977307" y="1363663"/>
            <a:chExt cx="7414494" cy="4032552"/>
          </a:xfrm>
        </p:grpSpPr>
        <p:sp>
          <p:nvSpPr>
            <p:cNvPr id="144" name="Rectangle 143">
              <a:extLst>
                <a:ext uri="{FF2B5EF4-FFF2-40B4-BE49-F238E27FC236}">
                  <a16:creationId xmlns:a16="http://schemas.microsoft.com/office/drawing/2014/main" xmlns="" id="{CB450140-2FAC-4851-9FE9-3F6DD8E11447}"/>
                </a:ext>
              </a:extLst>
            </p:cNvPr>
            <p:cNvSpPr/>
            <p:nvPr/>
          </p:nvSpPr>
          <p:spPr bwMode="auto">
            <a:xfrm>
              <a:off x="4977307" y="1363663"/>
              <a:ext cx="7207946" cy="3733973"/>
            </a:xfrm>
            <a:prstGeom prst="rect">
              <a:avLst/>
            </a:prstGeom>
            <a:noFill/>
            <a:ln w="28575">
              <a:solidFill>
                <a:schemeClr val="accent2"/>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dirty="0">
                <a:gradFill>
                  <a:gsLst>
                    <a:gs pos="5439">
                      <a:srgbClr val="F8F8F8"/>
                    </a:gs>
                    <a:gs pos="10000">
                      <a:srgbClr val="F8F8F8"/>
                    </a:gs>
                  </a:gsLst>
                  <a:lin ang="5400000" scaled="0"/>
                </a:gradFill>
                <a:latin typeface="Segoe UI Semilight"/>
              </a:endParaRPr>
            </a:p>
          </p:txBody>
        </p:sp>
        <p:pic>
          <p:nvPicPr>
            <p:cNvPr id="145" name="Picture 144">
              <a:extLst>
                <a:ext uri="{FF2B5EF4-FFF2-40B4-BE49-F238E27FC236}">
                  <a16:creationId xmlns:a16="http://schemas.microsoft.com/office/drawing/2014/main" xmlns="" id="{A754EE65-E95A-426B-BF84-86387DD01809}"/>
                </a:ext>
              </a:extLst>
            </p:cNvPr>
            <p:cNvPicPr>
              <a:picLocks noChangeAspect="1"/>
            </p:cNvPicPr>
            <p:nvPr/>
          </p:nvPicPr>
          <p:blipFill>
            <a:blip r:embed="rId3"/>
            <a:stretch>
              <a:fillRect/>
            </a:stretch>
          </p:blipFill>
          <p:spPr>
            <a:xfrm>
              <a:off x="11171237" y="4799057"/>
              <a:ext cx="1220564" cy="597158"/>
            </a:xfrm>
            <a:prstGeom prst="rect">
              <a:avLst/>
            </a:prstGeom>
          </p:spPr>
        </p:pic>
      </p:grpSp>
      <p:sp>
        <p:nvSpPr>
          <p:cNvPr id="146" name="Rectangle 145">
            <a:extLst>
              <a:ext uri="{FF2B5EF4-FFF2-40B4-BE49-F238E27FC236}">
                <a16:creationId xmlns:a16="http://schemas.microsoft.com/office/drawing/2014/main" xmlns="" id="{DD22D7CB-C8D9-4235-881B-369847F2C8CC}"/>
              </a:ext>
            </a:extLst>
          </p:cNvPr>
          <p:cNvSpPr/>
          <p:nvPr/>
        </p:nvSpPr>
        <p:spPr bwMode="auto">
          <a:xfrm>
            <a:off x="4756562" y="2469580"/>
            <a:ext cx="1680778" cy="1277391"/>
          </a:xfrm>
          <a:prstGeom prst="rect">
            <a:avLst/>
          </a:prstGeom>
          <a:solidFill>
            <a:schemeClr val="accent2">
              <a:lumMod val="20000"/>
              <a:lumOff val="80000"/>
            </a:schemeClr>
          </a:solidFill>
          <a:ln>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algn="ctr" defTabSz="685647" fontAlgn="base">
              <a:spcBef>
                <a:spcPct val="0"/>
              </a:spcBef>
              <a:spcAft>
                <a:spcPct val="0"/>
              </a:spcAft>
              <a:defRPr/>
            </a:pPr>
            <a:r>
              <a:rPr lang="en-US" sz="1471" dirty="0">
                <a:solidFill>
                  <a:srgbClr val="353535"/>
                </a:solidFill>
                <a:latin typeface="Segoe UI Semilight"/>
              </a:rPr>
              <a:t>Front end subnet</a:t>
            </a:r>
          </a:p>
        </p:txBody>
      </p:sp>
      <p:sp>
        <p:nvSpPr>
          <p:cNvPr id="147" name="Rectangle 146">
            <a:extLst>
              <a:ext uri="{FF2B5EF4-FFF2-40B4-BE49-F238E27FC236}">
                <a16:creationId xmlns:a16="http://schemas.microsoft.com/office/drawing/2014/main" xmlns="" id="{286FA408-3855-4072-85E2-5923F1D69F12}"/>
              </a:ext>
            </a:extLst>
          </p:cNvPr>
          <p:cNvSpPr/>
          <p:nvPr/>
        </p:nvSpPr>
        <p:spPr bwMode="auto">
          <a:xfrm>
            <a:off x="7037994" y="2466728"/>
            <a:ext cx="1680778" cy="1277391"/>
          </a:xfrm>
          <a:prstGeom prst="rect">
            <a:avLst/>
          </a:prstGeom>
          <a:solidFill>
            <a:schemeClr val="accent2">
              <a:lumMod val="20000"/>
              <a:lumOff val="80000"/>
            </a:schemeClr>
          </a:solidFill>
          <a:ln>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algn="ctr" defTabSz="685647" fontAlgn="base">
              <a:spcBef>
                <a:spcPct val="0"/>
              </a:spcBef>
              <a:spcAft>
                <a:spcPct val="0"/>
              </a:spcAft>
              <a:defRPr/>
            </a:pPr>
            <a:r>
              <a:rPr lang="en-US" sz="1471" dirty="0">
                <a:solidFill>
                  <a:srgbClr val="353535"/>
                </a:solidFill>
                <a:latin typeface="Segoe UI Semilight"/>
              </a:rPr>
              <a:t>Back end subnet</a:t>
            </a:r>
          </a:p>
        </p:txBody>
      </p:sp>
      <p:grpSp>
        <p:nvGrpSpPr>
          <p:cNvPr id="148" name="Group 147">
            <a:extLst>
              <a:ext uri="{FF2B5EF4-FFF2-40B4-BE49-F238E27FC236}">
                <a16:creationId xmlns:a16="http://schemas.microsoft.com/office/drawing/2014/main" xmlns="" id="{EFB56B73-752A-48A3-B641-28078C700A6B}"/>
              </a:ext>
            </a:extLst>
          </p:cNvPr>
          <p:cNvGrpSpPr/>
          <p:nvPr/>
        </p:nvGrpSpPr>
        <p:grpSpPr>
          <a:xfrm>
            <a:off x="8497861" y="3463149"/>
            <a:ext cx="287402" cy="349766"/>
            <a:chOff x="11439383" y="926102"/>
            <a:chExt cx="390887" cy="475706"/>
          </a:xfrm>
        </p:grpSpPr>
        <p:sp>
          <p:nvSpPr>
            <p:cNvPr id="149" name="Rectangle 148">
              <a:extLst>
                <a:ext uri="{FF2B5EF4-FFF2-40B4-BE49-F238E27FC236}">
                  <a16:creationId xmlns:a16="http://schemas.microsoft.com/office/drawing/2014/main" xmlns="" id="{C8677C6A-2923-46BF-99A9-67B6E3ACD4C4}"/>
                </a:ext>
              </a:extLst>
            </p:cNvPr>
            <p:cNvSpPr/>
            <p:nvPr/>
          </p:nvSpPr>
          <p:spPr bwMode="auto">
            <a:xfrm>
              <a:off x="11552619" y="1163955"/>
              <a:ext cx="228218" cy="200992"/>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92" fontAlgn="base">
                <a:spcBef>
                  <a:spcPct val="0"/>
                </a:spcBef>
                <a:spcAft>
                  <a:spcPct val="0"/>
                </a:spcAft>
                <a:defRPr/>
              </a:pPr>
              <a:endParaRPr lang="en-US" sz="1471" dirty="0">
                <a:gradFill>
                  <a:gsLst>
                    <a:gs pos="16814">
                      <a:srgbClr val="FFFFFF"/>
                    </a:gs>
                    <a:gs pos="46000">
                      <a:srgbClr val="FFFFFF"/>
                    </a:gs>
                  </a:gsLst>
                  <a:lin ang="5400000" scaled="0"/>
                </a:gradFill>
                <a:latin typeface="Segoe UI Semilight"/>
              </a:endParaRPr>
            </a:p>
          </p:txBody>
        </p:sp>
        <p:sp>
          <p:nvSpPr>
            <p:cNvPr id="150" name="Freeform 23">
              <a:extLst>
                <a:ext uri="{FF2B5EF4-FFF2-40B4-BE49-F238E27FC236}">
                  <a16:creationId xmlns:a16="http://schemas.microsoft.com/office/drawing/2014/main" xmlns="" id="{E9CB2377-9E2C-415E-A2F1-EC664B14AAAB}"/>
                </a:ext>
              </a:extLst>
            </p:cNvPr>
            <p:cNvSpPr>
              <a:spLocks noChangeAspect="1" noEditPoints="1"/>
            </p:cNvSpPr>
            <p:nvPr/>
          </p:nvSpPr>
          <p:spPr bwMode="auto">
            <a:xfrm>
              <a:off x="11439383" y="926102"/>
              <a:ext cx="390887" cy="475706"/>
            </a:xfrm>
            <a:custGeom>
              <a:avLst/>
              <a:gdLst>
                <a:gd name="T0" fmla="*/ 592 w 603"/>
                <a:gd name="T1" fmla="*/ 304 h 734"/>
                <a:gd name="T2" fmla="*/ 540 w 603"/>
                <a:gd name="T3" fmla="*/ 304 h 734"/>
                <a:gd name="T4" fmla="*/ 540 w 603"/>
                <a:gd name="T5" fmla="*/ 217 h 734"/>
                <a:gd name="T6" fmla="*/ 301 w 603"/>
                <a:gd name="T7" fmla="*/ 0 h 734"/>
                <a:gd name="T8" fmla="*/ 63 w 603"/>
                <a:gd name="T9" fmla="*/ 217 h 734"/>
                <a:gd name="T10" fmla="*/ 63 w 603"/>
                <a:gd name="T11" fmla="*/ 304 h 734"/>
                <a:gd name="T12" fmla="*/ 11 w 603"/>
                <a:gd name="T13" fmla="*/ 304 h 734"/>
                <a:gd name="T14" fmla="*/ 0 w 603"/>
                <a:gd name="T15" fmla="*/ 315 h 734"/>
                <a:gd name="T16" fmla="*/ 0 w 603"/>
                <a:gd name="T17" fmla="*/ 723 h 734"/>
                <a:gd name="T18" fmla="*/ 11 w 603"/>
                <a:gd name="T19" fmla="*/ 734 h 734"/>
                <a:gd name="T20" fmla="*/ 592 w 603"/>
                <a:gd name="T21" fmla="*/ 734 h 734"/>
                <a:gd name="T22" fmla="*/ 603 w 603"/>
                <a:gd name="T23" fmla="*/ 723 h 734"/>
                <a:gd name="T24" fmla="*/ 603 w 603"/>
                <a:gd name="T25" fmla="*/ 315 h 734"/>
                <a:gd name="T26" fmla="*/ 592 w 603"/>
                <a:gd name="T27" fmla="*/ 304 h 734"/>
                <a:gd name="T28" fmla="*/ 323 w 603"/>
                <a:gd name="T29" fmla="*/ 494 h 734"/>
                <a:gd name="T30" fmla="*/ 323 w 603"/>
                <a:gd name="T31" fmla="*/ 612 h 734"/>
                <a:gd name="T32" fmla="*/ 307 w 603"/>
                <a:gd name="T33" fmla="*/ 628 h 734"/>
                <a:gd name="T34" fmla="*/ 296 w 603"/>
                <a:gd name="T35" fmla="*/ 628 h 734"/>
                <a:gd name="T36" fmla="*/ 279 w 603"/>
                <a:gd name="T37" fmla="*/ 612 h 734"/>
                <a:gd name="T38" fmla="*/ 279 w 603"/>
                <a:gd name="T39" fmla="*/ 494 h 734"/>
                <a:gd name="T40" fmla="*/ 257 w 603"/>
                <a:gd name="T41" fmla="*/ 455 h 734"/>
                <a:gd name="T42" fmla="*/ 301 w 603"/>
                <a:gd name="T43" fmla="*/ 410 h 734"/>
                <a:gd name="T44" fmla="*/ 346 w 603"/>
                <a:gd name="T45" fmla="*/ 455 h 734"/>
                <a:gd name="T46" fmla="*/ 323 w 603"/>
                <a:gd name="T47" fmla="*/ 494 h 734"/>
                <a:gd name="T48" fmla="*/ 479 w 603"/>
                <a:gd name="T49" fmla="*/ 304 h 734"/>
                <a:gd name="T50" fmla="*/ 124 w 603"/>
                <a:gd name="T51" fmla="*/ 304 h 734"/>
                <a:gd name="T52" fmla="*/ 124 w 603"/>
                <a:gd name="T53" fmla="*/ 217 h 734"/>
                <a:gd name="T54" fmla="*/ 301 w 603"/>
                <a:gd name="T55" fmla="*/ 61 h 734"/>
                <a:gd name="T56" fmla="*/ 479 w 603"/>
                <a:gd name="T57" fmla="*/ 217 h 734"/>
                <a:gd name="T58" fmla="*/ 479 w 603"/>
                <a:gd name="T59" fmla="*/ 30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3" h="734">
                  <a:moveTo>
                    <a:pt x="592" y="304"/>
                  </a:moveTo>
                  <a:cubicBezTo>
                    <a:pt x="540" y="304"/>
                    <a:pt x="540" y="304"/>
                    <a:pt x="540" y="304"/>
                  </a:cubicBezTo>
                  <a:cubicBezTo>
                    <a:pt x="540" y="217"/>
                    <a:pt x="540" y="217"/>
                    <a:pt x="540" y="217"/>
                  </a:cubicBezTo>
                  <a:cubicBezTo>
                    <a:pt x="540" y="97"/>
                    <a:pt x="433" y="0"/>
                    <a:pt x="301" y="0"/>
                  </a:cubicBezTo>
                  <a:cubicBezTo>
                    <a:pt x="170" y="0"/>
                    <a:pt x="63" y="97"/>
                    <a:pt x="63" y="217"/>
                  </a:cubicBezTo>
                  <a:cubicBezTo>
                    <a:pt x="63" y="304"/>
                    <a:pt x="63" y="304"/>
                    <a:pt x="63" y="304"/>
                  </a:cubicBezTo>
                  <a:cubicBezTo>
                    <a:pt x="11" y="304"/>
                    <a:pt x="11" y="304"/>
                    <a:pt x="11" y="304"/>
                  </a:cubicBezTo>
                  <a:cubicBezTo>
                    <a:pt x="5" y="304"/>
                    <a:pt x="0" y="309"/>
                    <a:pt x="0" y="315"/>
                  </a:cubicBezTo>
                  <a:cubicBezTo>
                    <a:pt x="0" y="723"/>
                    <a:pt x="0" y="723"/>
                    <a:pt x="0" y="723"/>
                  </a:cubicBezTo>
                  <a:cubicBezTo>
                    <a:pt x="0" y="729"/>
                    <a:pt x="5" y="734"/>
                    <a:pt x="11" y="734"/>
                  </a:cubicBezTo>
                  <a:cubicBezTo>
                    <a:pt x="592" y="734"/>
                    <a:pt x="592" y="734"/>
                    <a:pt x="592" y="734"/>
                  </a:cubicBezTo>
                  <a:cubicBezTo>
                    <a:pt x="598" y="734"/>
                    <a:pt x="603" y="729"/>
                    <a:pt x="603" y="723"/>
                  </a:cubicBezTo>
                  <a:cubicBezTo>
                    <a:pt x="603" y="315"/>
                    <a:pt x="603" y="315"/>
                    <a:pt x="603" y="315"/>
                  </a:cubicBezTo>
                  <a:cubicBezTo>
                    <a:pt x="603" y="309"/>
                    <a:pt x="598" y="304"/>
                    <a:pt x="592" y="304"/>
                  </a:cubicBezTo>
                  <a:close/>
                  <a:moveTo>
                    <a:pt x="323" y="494"/>
                  </a:moveTo>
                  <a:cubicBezTo>
                    <a:pt x="323" y="612"/>
                    <a:pt x="323" y="612"/>
                    <a:pt x="323" y="612"/>
                  </a:cubicBezTo>
                  <a:cubicBezTo>
                    <a:pt x="323" y="621"/>
                    <a:pt x="316" y="628"/>
                    <a:pt x="307" y="628"/>
                  </a:cubicBezTo>
                  <a:cubicBezTo>
                    <a:pt x="296" y="628"/>
                    <a:pt x="296" y="628"/>
                    <a:pt x="296" y="628"/>
                  </a:cubicBezTo>
                  <a:cubicBezTo>
                    <a:pt x="287" y="628"/>
                    <a:pt x="279" y="621"/>
                    <a:pt x="279" y="612"/>
                  </a:cubicBezTo>
                  <a:cubicBezTo>
                    <a:pt x="279" y="494"/>
                    <a:pt x="279" y="494"/>
                    <a:pt x="279" y="494"/>
                  </a:cubicBezTo>
                  <a:cubicBezTo>
                    <a:pt x="266" y="486"/>
                    <a:pt x="257" y="471"/>
                    <a:pt x="257" y="455"/>
                  </a:cubicBezTo>
                  <a:cubicBezTo>
                    <a:pt x="257" y="430"/>
                    <a:pt x="277" y="410"/>
                    <a:pt x="301" y="410"/>
                  </a:cubicBezTo>
                  <a:cubicBezTo>
                    <a:pt x="326" y="410"/>
                    <a:pt x="346" y="430"/>
                    <a:pt x="346" y="455"/>
                  </a:cubicBezTo>
                  <a:cubicBezTo>
                    <a:pt x="346" y="471"/>
                    <a:pt x="337" y="486"/>
                    <a:pt x="323" y="494"/>
                  </a:cubicBezTo>
                  <a:close/>
                  <a:moveTo>
                    <a:pt x="479" y="304"/>
                  </a:moveTo>
                  <a:cubicBezTo>
                    <a:pt x="124" y="304"/>
                    <a:pt x="124" y="304"/>
                    <a:pt x="124" y="304"/>
                  </a:cubicBezTo>
                  <a:cubicBezTo>
                    <a:pt x="124" y="217"/>
                    <a:pt x="124" y="217"/>
                    <a:pt x="124" y="217"/>
                  </a:cubicBezTo>
                  <a:cubicBezTo>
                    <a:pt x="124" y="131"/>
                    <a:pt x="204" y="61"/>
                    <a:pt x="301" y="61"/>
                  </a:cubicBezTo>
                  <a:cubicBezTo>
                    <a:pt x="399" y="61"/>
                    <a:pt x="479" y="131"/>
                    <a:pt x="479" y="217"/>
                  </a:cubicBezTo>
                  <a:lnTo>
                    <a:pt x="479" y="304"/>
                  </a:lnTo>
                  <a:close/>
                </a:path>
              </a:pathLst>
            </a:custGeom>
            <a:solidFill>
              <a:srgbClr val="FFB900"/>
            </a:solidFill>
            <a:ln>
              <a:noFill/>
            </a:ln>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grpSp>
      <p:grpSp>
        <p:nvGrpSpPr>
          <p:cNvPr id="151" name="Group 150">
            <a:extLst>
              <a:ext uri="{FF2B5EF4-FFF2-40B4-BE49-F238E27FC236}">
                <a16:creationId xmlns:a16="http://schemas.microsoft.com/office/drawing/2014/main" xmlns="" id="{0464BC03-4982-4619-B01F-87C42244E3E7}"/>
              </a:ext>
            </a:extLst>
          </p:cNvPr>
          <p:cNvGrpSpPr/>
          <p:nvPr/>
        </p:nvGrpSpPr>
        <p:grpSpPr>
          <a:xfrm>
            <a:off x="6396879" y="3522156"/>
            <a:ext cx="287402" cy="349766"/>
            <a:chOff x="11439383" y="926102"/>
            <a:chExt cx="390887" cy="475706"/>
          </a:xfrm>
        </p:grpSpPr>
        <p:sp>
          <p:nvSpPr>
            <p:cNvPr id="152" name="Rectangle 151">
              <a:extLst>
                <a:ext uri="{FF2B5EF4-FFF2-40B4-BE49-F238E27FC236}">
                  <a16:creationId xmlns:a16="http://schemas.microsoft.com/office/drawing/2014/main" xmlns="" id="{9878C187-4E37-4ED4-A12D-2367E897A34A}"/>
                </a:ext>
              </a:extLst>
            </p:cNvPr>
            <p:cNvSpPr/>
            <p:nvPr/>
          </p:nvSpPr>
          <p:spPr bwMode="auto">
            <a:xfrm>
              <a:off x="11552619" y="1163955"/>
              <a:ext cx="228218" cy="200992"/>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92" fontAlgn="base">
                <a:spcBef>
                  <a:spcPct val="0"/>
                </a:spcBef>
                <a:spcAft>
                  <a:spcPct val="0"/>
                </a:spcAft>
                <a:defRPr/>
              </a:pPr>
              <a:endParaRPr lang="en-US" sz="1471" dirty="0">
                <a:gradFill>
                  <a:gsLst>
                    <a:gs pos="16814">
                      <a:srgbClr val="FFFFFF"/>
                    </a:gs>
                    <a:gs pos="46000">
                      <a:srgbClr val="FFFFFF"/>
                    </a:gs>
                  </a:gsLst>
                  <a:lin ang="5400000" scaled="0"/>
                </a:gradFill>
                <a:latin typeface="Segoe UI Semilight"/>
              </a:endParaRPr>
            </a:p>
          </p:txBody>
        </p:sp>
        <p:sp>
          <p:nvSpPr>
            <p:cNvPr id="153" name="Freeform 23">
              <a:extLst>
                <a:ext uri="{FF2B5EF4-FFF2-40B4-BE49-F238E27FC236}">
                  <a16:creationId xmlns:a16="http://schemas.microsoft.com/office/drawing/2014/main" xmlns="" id="{301B1CEE-55DE-46B7-B9FE-1EC6073B28B2}"/>
                </a:ext>
              </a:extLst>
            </p:cNvPr>
            <p:cNvSpPr>
              <a:spLocks noChangeAspect="1" noEditPoints="1"/>
            </p:cNvSpPr>
            <p:nvPr/>
          </p:nvSpPr>
          <p:spPr bwMode="auto">
            <a:xfrm>
              <a:off x="11439383" y="926102"/>
              <a:ext cx="390887" cy="475706"/>
            </a:xfrm>
            <a:custGeom>
              <a:avLst/>
              <a:gdLst>
                <a:gd name="T0" fmla="*/ 592 w 603"/>
                <a:gd name="T1" fmla="*/ 304 h 734"/>
                <a:gd name="T2" fmla="*/ 540 w 603"/>
                <a:gd name="T3" fmla="*/ 304 h 734"/>
                <a:gd name="T4" fmla="*/ 540 w 603"/>
                <a:gd name="T5" fmla="*/ 217 h 734"/>
                <a:gd name="T6" fmla="*/ 301 w 603"/>
                <a:gd name="T7" fmla="*/ 0 h 734"/>
                <a:gd name="T8" fmla="*/ 63 w 603"/>
                <a:gd name="T9" fmla="*/ 217 h 734"/>
                <a:gd name="T10" fmla="*/ 63 w 603"/>
                <a:gd name="T11" fmla="*/ 304 h 734"/>
                <a:gd name="T12" fmla="*/ 11 w 603"/>
                <a:gd name="T13" fmla="*/ 304 h 734"/>
                <a:gd name="T14" fmla="*/ 0 w 603"/>
                <a:gd name="T15" fmla="*/ 315 h 734"/>
                <a:gd name="T16" fmla="*/ 0 w 603"/>
                <a:gd name="T17" fmla="*/ 723 h 734"/>
                <a:gd name="T18" fmla="*/ 11 w 603"/>
                <a:gd name="T19" fmla="*/ 734 h 734"/>
                <a:gd name="T20" fmla="*/ 592 w 603"/>
                <a:gd name="T21" fmla="*/ 734 h 734"/>
                <a:gd name="T22" fmla="*/ 603 w 603"/>
                <a:gd name="T23" fmla="*/ 723 h 734"/>
                <a:gd name="T24" fmla="*/ 603 w 603"/>
                <a:gd name="T25" fmla="*/ 315 h 734"/>
                <a:gd name="T26" fmla="*/ 592 w 603"/>
                <a:gd name="T27" fmla="*/ 304 h 734"/>
                <a:gd name="T28" fmla="*/ 323 w 603"/>
                <a:gd name="T29" fmla="*/ 494 h 734"/>
                <a:gd name="T30" fmla="*/ 323 w 603"/>
                <a:gd name="T31" fmla="*/ 612 h 734"/>
                <a:gd name="T32" fmla="*/ 307 w 603"/>
                <a:gd name="T33" fmla="*/ 628 h 734"/>
                <a:gd name="T34" fmla="*/ 296 w 603"/>
                <a:gd name="T35" fmla="*/ 628 h 734"/>
                <a:gd name="T36" fmla="*/ 279 w 603"/>
                <a:gd name="T37" fmla="*/ 612 h 734"/>
                <a:gd name="T38" fmla="*/ 279 w 603"/>
                <a:gd name="T39" fmla="*/ 494 h 734"/>
                <a:gd name="T40" fmla="*/ 257 w 603"/>
                <a:gd name="T41" fmla="*/ 455 h 734"/>
                <a:gd name="T42" fmla="*/ 301 w 603"/>
                <a:gd name="T43" fmla="*/ 410 h 734"/>
                <a:gd name="T44" fmla="*/ 346 w 603"/>
                <a:gd name="T45" fmla="*/ 455 h 734"/>
                <a:gd name="T46" fmla="*/ 323 w 603"/>
                <a:gd name="T47" fmla="*/ 494 h 734"/>
                <a:gd name="T48" fmla="*/ 479 w 603"/>
                <a:gd name="T49" fmla="*/ 304 h 734"/>
                <a:gd name="T50" fmla="*/ 124 w 603"/>
                <a:gd name="T51" fmla="*/ 304 h 734"/>
                <a:gd name="T52" fmla="*/ 124 w 603"/>
                <a:gd name="T53" fmla="*/ 217 h 734"/>
                <a:gd name="T54" fmla="*/ 301 w 603"/>
                <a:gd name="T55" fmla="*/ 61 h 734"/>
                <a:gd name="T56" fmla="*/ 479 w 603"/>
                <a:gd name="T57" fmla="*/ 217 h 734"/>
                <a:gd name="T58" fmla="*/ 479 w 603"/>
                <a:gd name="T59" fmla="*/ 30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3" h="734">
                  <a:moveTo>
                    <a:pt x="592" y="304"/>
                  </a:moveTo>
                  <a:cubicBezTo>
                    <a:pt x="540" y="304"/>
                    <a:pt x="540" y="304"/>
                    <a:pt x="540" y="304"/>
                  </a:cubicBezTo>
                  <a:cubicBezTo>
                    <a:pt x="540" y="217"/>
                    <a:pt x="540" y="217"/>
                    <a:pt x="540" y="217"/>
                  </a:cubicBezTo>
                  <a:cubicBezTo>
                    <a:pt x="540" y="97"/>
                    <a:pt x="433" y="0"/>
                    <a:pt x="301" y="0"/>
                  </a:cubicBezTo>
                  <a:cubicBezTo>
                    <a:pt x="170" y="0"/>
                    <a:pt x="63" y="97"/>
                    <a:pt x="63" y="217"/>
                  </a:cubicBezTo>
                  <a:cubicBezTo>
                    <a:pt x="63" y="304"/>
                    <a:pt x="63" y="304"/>
                    <a:pt x="63" y="304"/>
                  </a:cubicBezTo>
                  <a:cubicBezTo>
                    <a:pt x="11" y="304"/>
                    <a:pt x="11" y="304"/>
                    <a:pt x="11" y="304"/>
                  </a:cubicBezTo>
                  <a:cubicBezTo>
                    <a:pt x="5" y="304"/>
                    <a:pt x="0" y="309"/>
                    <a:pt x="0" y="315"/>
                  </a:cubicBezTo>
                  <a:cubicBezTo>
                    <a:pt x="0" y="723"/>
                    <a:pt x="0" y="723"/>
                    <a:pt x="0" y="723"/>
                  </a:cubicBezTo>
                  <a:cubicBezTo>
                    <a:pt x="0" y="729"/>
                    <a:pt x="5" y="734"/>
                    <a:pt x="11" y="734"/>
                  </a:cubicBezTo>
                  <a:cubicBezTo>
                    <a:pt x="592" y="734"/>
                    <a:pt x="592" y="734"/>
                    <a:pt x="592" y="734"/>
                  </a:cubicBezTo>
                  <a:cubicBezTo>
                    <a:pt x="598" y="734"/>
                    <a:pt x="603" y="729"/>
                    <a:pt x="603" y="723"/>
                  </a:cubicBezTo>
                  <a:cubicBezTo>
                    <a:pt x="603" y="315"/>
                    <a:pt x="603" y="315"/>
                    <a:pt x="603" y="315"/>
                  </a:cubicBezTo>
                  <a:cubicBezTo>
                    <a:pt x="603" y="309"/>
                    <a:pt x="598" y="304"/>
                    <a:pt x="592" y="304"/>
                  </a:cubicBezTo>
                  <a:close/>
                  <a:moveTo>
                    <a:pt x="323" y="494"/>
                  </a:moveTo>
                  <a:cubicBezTo>
                    <a:pt x="323" y="612"/>
                    <a:pt x="323" y="612"/>
                    <a:pt x="323" y="612"/>
                  </a:cubicBezTo>
                  <a:cubicBezTo>
                    <a:pt x="323" y="621"/>
                    <a:pt x="316" y="628"/>
                    <a:pt x="307" y="628"/>
                  </a:cubicBezTo>
                  <a:cubicBezTo>
                    <a:pt x="296" y="628"/>
                    <a:pt x="296" y="628"/>
                    <a:pt x="296" y="628"/>
                  </a:cubicBezTo>
                  <a:cubicBezTo>
                    <a:pt x="287" y="628"/>
                    <a:pt x="279" y="621"/>
                    <a:pt x="279" y="612"/>
                  </a:cubicBezTo>
                  <a:cubicBezTo>
                    <a:pt x="279" y="494"/>
                    <a:pt x="279" y="494"/>
                    <a:pt x="279" y="494"/>
                  </a:cubicBezTo>
                  <a:cubicBezTo>
                    <a:pt x="266" y="486"/>
                    <a:pt x="257" y="471"/>
                    <a:pt x="257" y="455"/>
                  </a:cubicBezTo>
                  <a:cubicBezTo>
                    <a:pt x="257" y="430"/>
                    <a:pt x="277" y="410"/>
                    <a:pt x="301" y="410"/>
                  </a:cubicBezTo>
                  <a:cubicBezTo>
                    <a:pt x="326" y="410"/>
                    <a:pt x="346" y="430"/>
                    <a:pt x="346" y="455"/>
                  </a:cubicBezTo>
                  <a:cubicBezTo>
                    <a:pt x="346" y="471"/>
                    <a:pt x="337" y="486"/>
                    <a:pt x="323" y="494"/>
                  </a:cubicBezTo>
                  <a:close/>
                  <a:moveTo>
                    <a:pt x="479" y="304"/>
                  </a:moveTo>
                  <a:cubicBezTo>
                    <a:pt x="124" y="304"/>
                    <a:pt x="124" y="304"/>
                    <a:pt x="124" y="304"/>
                  </a:cubicBezTo>
                  <a:cubicBezTo>
                    <a:pt x="124" y="217"/>
                    <a:pt x="124" y="217"/>
                    <a:pt x="124" y="217"/>
                  </a:cubicBezTo>
                  <a:cubicBezTo>
                    <a:pt x="124" y="131"/>
                    <a:pt x="204" y="61"/>
                    <a:pt x="301" y="61"/>
                  </a:cubicBezTo>
                  <a:cubicBezTo>
                    <a:pt x="399" y="61"/>
                    <a:pt x="479" y="131"/>
                    <a:pt x="479" y="217"/>
                  </a:cubicBezTo>
                  <a:lnTo>
                    <a:pt x="479" y="304"/>
                  </a:lnTo>
                  <a:close/>
                </a:path>
              </a:pathLst>
            </a:custGeom>
            <a:solidFill>
              <a:srgbClr val="FFB900"/>
            </a:solidFill>
            <a:ln>
              <a:noFill/>
            </a:ln>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grpSp>
      <p:pic>
        <p:nvPicPr>
          <p:cNvPr id="154" name="Picture 153">
            <a:extLst>
              <a:ext uri="{FF2B5EF4-FFF2-40B4-BE49-F238E27FC236}">
                <a16:creationId xmlns:a16="http://schemas.microsoft.com/office/drawing/2014/main" xmlns="" id="{222C4EC8-4C13-4C17-AE1F-AACA49FA0052}"/>
              </a:ext>
            </a:extLst>
          </p:cNvPr>
          <p:cNvPicPr>
            <a:picLocks noChangeAspect="1"/>
          </p:cNvPicPr>
          <p:nvPr/>
        </p:nvPicPr>
        <p:blipFill>
          <a:blip r:embed="rId4"/>
          <a:stretch>
            <a:fillRect/>
          </a:stretch>
        </p:blipFill>
        <p:spPr>
          <a:xfrm>
            <a:off x="5558910" y="2894947"/>
            <a:ext cx="386350" cy="375644"/>
          </a:xfrm>
          <a:prstGeom prst="rect">
            <a:avLst/>
          </a:prstGeom>
        </p:spPr>
      </p:pic>
      <p:pic>
        <p:nvPicPr>
          <p:cNvPr id="155" name="Picture 154">
            <a:extLst>
              <a:ext uri="{FF2B5EF4-FFF2-40B4-BE49-F238E27FC236}">
                <a16:creationId xmlns:a16="http://schemas.microsoft.com/office/drawing/2014/main" xmlns="" id="{7356D5E0-F9C1-4322-A735-AC8F5880D906}"/>
              </a:ext>
            </a:extLst>
          </p:cNvPr>
          <p:cNvPicPr>
            <a:picLocks noChangeAspect="1"/>
          </p:cNvPicPr>
          <p:nvPr/>
        </p:nvPicPr>
        <p:blipFill>
          <a:blip r:embed="rId4"/>
          <a:stretch>
            <a:fillRect/>
          </a:stretch>
        </p:blipFill>
        <p:spPr>
          <a:xfrm>
            <a:off x="5984344" y="2993071"/>
            <a:ext cx="376208" cy="365783"/>
          </a:xfrm>
          <a:prstGeom prst="rect">
            <a:avLst/>
          </a:prstGeom>
        </p:spPr>
      </p:pic>
      <p:pic>
        <p:nvPicPr>
          <p:cNvPr id="156" name="Picture 155">
            <a:extLst>
              <a:ext uri="{FF2B5EF4-FFF2-40B4-BE49-F238E27FC236}">
                <a16:creationId xmlns:a16="http://schemas.microsoft.com/office/drawing/2014/main" xmlns="" id="{BA2B7A69-DBE2-44F0-85D7-33377F901D60}"/>
              </a:ext>
            </a:extLst>
          </p:cNvPr>
          <p:cNvPicPr>
            <a:picLocks noChangeAspect="1"/>
          </p:cNvPicPr>
          <p:nvPr/>
        </p:nvPicPr>
        <p:blipFill>
          <a:blip r:embed="rId5"/>
          <a:stretch>
            <a:fillRect/>
          </a:stretch>
        </p:blipFill>
        <p:spPr>
          <a:xfrm>
            <a:off x="4923863" y="2938913"/>
            <a:ext cx="431351" cy="431351"/>
          </a:xfrm>
          <a:prstGeom prst="rect">
            <a:avLst/>
          </a:prstGeom>
        </p:spPr>
      </p:pic>
      <p:pic>
        <p:nvPicPr>
          <p:cNvPr id="157" name="Picture 156">
            <a:extLst>
              <a:ext uri="{FF2B5EF4-FFF2-40B4-BE49-F238E27FC236}">
                <a16:creationId xmlns:a16="http://schemas.microsoft.com/office/drawing/2014/main" xmlns="" id="{365A7CF3-D212-455E-980D-152CF7D06128}"/>
              </a:ext>
            </a:extLst>
          </p:cNvPr>
          <p:cNvPicPr>
            <a:picLocks noChangeAspect="1"/>
          </p:cNvPicPr>
          <p:nvPr/>
        </p:nvPicPr>
        <p:blipFill>
          <a:blip r:embed="rId6"/>
          <a:stretch>
            <a:fillRect/>
          </a:stretch>
        </p:blipFill>
        <p:spPr>
          <a:xfrm>
            <a:off x="7160081" y="2903800"/>
            <a:ext cx="474679" cy="474679"/>
          </a:xfrm>
          <a:prstGeom prst="rect">
            <a:avLst/>
          </a:prstGeom>
        </p:spPr>
      </p:pic>
      <p:pic>
        <p:nvPicPr>
          <p:cNvPr id="158" name="Picture 157">
            <a:extLst>
              <a:ext uri="{FF2B5EF4-FFF2-40B4-BE49-F238E27FC236}">
                <a16:creationId xmlns:a16="http://schemas.microsoft.com/office/drawing/2014/main" xmlns="" id="{4D54A31B-55C5-43C8-A5B4-99E2C351BEDF}"/>
              </a:ext>
            </a:extLst>
          </p:cNvPr>
          <p:cNvPicPr>
            <a:picLocks noChangeAspect="1"/>
          </p:cNvPicPr>
          <p:nvPr/>
        </p:nvPicPr>
        <p:blipFill>
          <a:blip r:embed="rId7"/>
          <a:stretch>
            <a:fillRect/>
          </a:stretch>
        </p:blipFill>
        <p:spPr>
          <a:xfrm>
            <a:off x="8207911" y="3061333"/>
            <a:ext cx="333020" cy="333020"/>
          </a:xfrm>
          <a:prstGeom prst="rect">
            <a:avLst/>
          </a:prstGeom>
        </p:spPr>
      </p:pic>
      <p:pic>
        <p:nvPicPr>
          <p:cNvPr id="159" name="Picture 158">
            <a:extLst>
              <a:ext uri="{FF2B5EF4-FFF2-40B4-BE49-F238E27FC236}">
                <a16:creationId xmlns:a16="http://schemas.microsoft.com/office/drawing/2014/main" xmlns="" id="{17AC4724-FF20-4BFC-BB6B-9140CFD32E18}"/>
              </a:ext>
            </a:extLst>
          </p:cNvPr>
          <p:cNvPicPr>
            <a:picLocks noChangeAspect="1"/>
          </p:cNvPicPr>
          <p:nvPr/>
        </p:nvPicPr>
        <p:blipFill>
          <a:blip r:embed="rId7"/>
          <a:stretch>
            <a:fillRect/>
          </a:stretch>
        </p:blipFill>
        <p:spPr>
          <a:xfrm>
            <a:off x="7941412" y="2938912"/>
            <a:ext cx="333020" cy="333020"/>
          </a:xfrm>
          <a:prstGeom prst="rect">
            <a:avLst/>
          </a:prstGeom>
        </p:spPr>
      </p:pic>
      <p:pic>
        <p:nvPicPr>
          <p:cNvPr id="160" name="Picture 159">
            <a:extLst>
              <a:ext uri="{FF2B5EF4-FFF2-40B4-BE49-F238E27FC236}">
                <a16:creationId xmlns:a16="http://schemas.microsoft.com/office/drawing/2014/main" xmlns="" id="{07926E91-FF03-472C-A405-523EDC80090E}"/>
              </a:ext>
            </a:extLst>
          </p:cNvPr>
          <p:cNvPicPr>
            <a:picLocks noChangeAspect="1"/>
          </p:cNvPicPr>
          <p:nvPr/>
        </p:nvPicPr>
        <p:blipFill>
          <a:blip r:embed="rId8"/>
          <a:stretch>
            <a:fillRect/>
          </a:stretch>
        </p:blipFill>
        <p:spPr>
          <a:xfrm>
            <a:off x="6223438" y="2258825"/>
            <a:ext cx="415917" cy="415917"/>
          </a:xfrm>
          <a:prstGeom prst="rect">
            <a:avLst/>
          </a:prstGeom>
        </p:spPr>
      </p:pic>
      <p:pic>
        <p:nvPicPr>
          <p:cNvPr id="161" name="Picture 160">
            <a:extLst>
              <a:ext uri="{FF2B5EF4-FFF2-40B4-BE49-F238E27FC236}">
                <a16:creationId xmlns:a16="http://schemas.microsoft.com/office/drawing/2014/main" xmlns="" id="{CA1C0BDF-2939-4BC1-BAC3-C5727158E9BA}"/>
              </a:ext>
            </a:extLst>
          </p:cNvPr>
          <p:cNvPicPr>
            <a:picLocks noChangeAspect="1"/>
          </p:cNvPicPr>
          <p:nvPr/>
        </p:nvPicPr>
        <p:blipFill>
          <a:blip r:embed="rId9"/>
          <a:stretch>
            <a:fillRect/>
          </a:stretch>
        </p:blipFill>
        <p:spPr>
          <a:xfrm>
            <a:off x="6583852" y="3975997"/>
            <a:ext cx="390893" cy="390893"/>
          </a:xfrm>
          <a:prstGeom prst="rect">
            <a:avLst/>
          </a:prstGeom>
        </p:spPr>
      </p:pic>
      <p:cxnSp>
        <p:nvCxnSpPr>
          <p:cNvPr id="162" name="Elbow Connector 28">
            <a:extLst>
              <a:ext uri="{FF2B5EF4-FFF2-40B4-BE49-F238E27FC236}">
                <a16:creationId xmlns:a16="http://schemas.microsoft.com/office/drawing/2014/main" xmlns="" id="{497F7B8F-70AD-4019-BC7A-92F6E124D296}"/>
              </a:ext>
            </a:extLst>
          </p:cNvPr>
          <p:cNvCxnSpPr>
            <a:stCxn id="146" idx="2"/>
            <a:endCxn id="161" idx="1"/>
          </p:cNvCxnSpPr>
          <p:nvPr/>
        </p:nvCxnSpPr>
        <p:spPr>
          <a:xfrm rot="16200000" flipH="1">
            <a:off x="5878165" y="3465756"/>
            <a:ext cx="424473" cy="986901"/>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30">
            <a:extLst>
              <a:ext uri="{FF2B5EF4-FFF2-40B4-BE49-F238E27FC236}">
                <a16:creationId xmlns:a16="http://schemas.microsoft.com/office/drawing/2014/main" xmlns="" id="{032A3608-89EA-4D94-A006-25A5470211A5}"/>
              </a:ext>
            </a:extLst>
          </p:cNvPr>
          <p:cNvCxnSpPr>
            <a:stCxn id="147" idx="2"/>
            <a:endCxn id="161" idx="3"/>
          </p:cNvCxnSpPr>
          <p:nvPr/>
        </p:nvCxnSpPr>
        <p:spPr>
          <a:xfrm rot="5400000">
            <a:off x="7212902" y="3505963"/>
            <a:ext cx="427325" cy="903638"/>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xmlns="" id="{248FDCE8-A593-4F5B-869D-05804295AB02}"/>
              </a:ext>
            </a:extLst>
          </p:cNvPr>
          <p:cNvSpPr txBox="1"/>
          <p:nvPr/>
        </p:nvSpPr>
        <p:spPr>
          <a:xfrm>
            <a:off x="6753377" y="4315045"/>
            <a:ext cx="1572194" cy="828372"/>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471" dirty="0">
                <a:gradFill>
                  <a:gsLst>
                    <a:gs pos="2917">
                      <a:srgbClr val="353535"/>
                    </a:gs>
                    <a:gs pos="30000">
                      <a:srgbClr val="353535"/>
                    </a:gs>
                  </a:gsLst>
                  <a:lin ang="5400000" scaled="0"/>
                </a:gradFill>
                <a:latin typeface="Segoe UI Semilight"/>
              </a:rPr>
              <a:t>Traffic to on-premises and other </a:t>
            </a:r>
            <a:r>
              <a:rPr lang="en-US" sz="1471" dirty="0" err="1">
                <a:gradFill>
                  <a:gsLst>
                    <a:gs pos="2917">
                      <a:srgbClr val="353535"/>
                    </a:gs>
                    <a:gs pos="30000">
                      <a:srgbClr val="353535"/>
                    </a:gs>
                  </a:gsLst>
                  <a:lin ang="5400000" scaled="0"/>
                </a:gradFill>
                <a:latin typeface="Segoe UI Semilight"/>
              </a:rPr>
              <a:t>VNets</a:t>
            </a:r>
            <a:endParaRPr lang="en-US" sz="1471" dirty="0">
              <a:gradFill>
                <a:gsLst>
                  <a:gs pos="2917">
                    <a:srgbClr val="353535"/>
                  </a:gs>
                  <a:gs pos="30000">
                    <a:srgbClr val="353535"/>
                  </a:gs>
                </a:gsLst>
                <a:lin ang="5400000" scaled="0"/>
              </a:gradFill>
              <a:latin typeface="Segoe UI Semilight"/>
            </a:endParaRPr>
          </a:p>
        </p:txBody>
      </p:sp>
      <p:sp>
        <p:nvSpPr>
          <p:cNvPr id="165" name="Cloud 164">
            <a:extLst>
              <a:ext uri="{FF2B5EF4-FFF2-40B4-BE49-F238E27FC236}">
                <a16:creationId xmlns:a16="http://schemas.microsoft.com/office/drawing/2014/main" xmlns="" id="{AC603865-01BD-484F-9093-4FD23EB2EAFC}"/>
              </a:ext>
            </a:extLst>
          </p:cNvPr>
          <p:cNvSpPr/>
          <p:nvPr/>
        </p:nvSpPr>
        <p:spPr bwMode="auto">
          <a:xfrm>
            <a:off x="6519053" y="1362571"/>
            <a:ext cx="1037881" cy="402238"/>
          </a:xfrm>
          <a:prstGeom prst="cloud">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dirty="0">
                <a:gradFill>
                  <a:gsLst>
                    <a:gs pos="5439">
                      <a:srgbClr val="F8F8F8"/>
                    </a:gs>
                    <a:gs pos="10000">
                      <a:srgbClr val="F8F8F8"/>
                    </a:gs>
                  </a:gsLst>
                  <a:lin ang="5400000" scaled="0"/>
                </a:gradFill>
                <a:latin typeface="Segoe UI Semilight"/>
              </a:rPr>
              <a:t>Internet</a:t>
            </a:r>
          </a:p>
        </p:txBody>
      </p:sp>
      <p:cxnSp>
        <p:nvCxnSpPr>
          <p:cNvPr id="166" name="Elbow Connector 34">
            <a:extLst>
              <a:ext uri="{FF2B5EF4-FFF2-40B4-BE49-F238E27FC236}">
                <a16:creationId xmlns:a16="http://schemas.microsoft.com/office/drawing/2014/main" xmlns="" id="{DFD31284-CC9A-41BF-AC8B-591CF22540F0}"/>
              </a:ext>
            </a:extLst>
          </p:cNvPr>
          <p:cNvCxnSpPr>
            <a:stCxn id="165" idx="2"/>
            <a:endCxn id="160" idx="0"/>
          </p:cNvCxnSpPr>
          <p:nvPr/>
        </p:nvCxnSpPr>
        <p:spPr>
          <a:xfrm rot="10800000" flipV="1">
            <a:off x="6431397" y="1563690"/>
            <a:ext cx="90876" cy="695135"/>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Elbow Connector 37">
            <a:extLst>
              <a:ext uri="{FF2B5EF4-FFF2-40B4-BE49-F238E27FC236}">
                <a16:creationId xmlns:a16="http://schemas.microsoft.com/office/drawing/2014/main" xmlns="" id="{307750FA-A632-479B-976A-7DE9686BF88F}"/>
              </a:ext>
            </a:extLst>
          </p:cNvPr>
          <p:cNvCxnSpPr>
            <a:stCxn id="146" idx="3"/>
          </p:cNvCxnSpPr>
          <p:nvPr/>
        </p:nvCxnSpPr>
        <p:spPr>
          <a:xfrm flipV="1">
            <a:off x="6437339" y="1764810"/>
            <a:ext cx="466192" cy="1343466"/>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xmlns="" id="{8FADED7B-4394-467B-B57E-A702EE37F8CC}"/>
              </a:ext>
            </a:extLst>
          </p:cNvPr>
          <p:cNvCxnSpPr>
            <a:stCxn id="161" idx="2"/>
          </p:cNvCxnSpPr>
          <p:nvPr/>
        </p:nvCxnSpPr>
        <p:spPr>
          <a:xfrm>
            <a:off x="6779298" y="4366891"/>
            <a:ext cx="0" cy="52172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9" name="Picture 168">
            <a:extLst>
              <a:ext uri="{FF2B5EF4-FFF2-40B4-BE49-F238E27FC236}">
                <a16:creationId xmlns:a16="http://schemas.microsoft.com/office/drawing/2014/main" xmlns="" id="{496816F5-240D-4570-B0AF-6828A89FF573}"/>
              </a:ext>
            </a:extLst>
          </p:cNvPr>
          <p:cNvPicPr>
            <a:picLocks noChangeAspect="1"/>
          </p:cNvPicPr>
          <p:nvPr/>
        </p:nvPicPr>
        <p:blipFill>
          <a:blip r:embed="rId8"/>
          <a:stretch>
            <a:fillRect/>
          </a:stretch>
        </p:blipFill>
        <p:spPr>
          <a:xfrm>
            <a:off x="8525886" y="2258825"/>
            <a:ext cx="415917" cy="415917"/>
          </a:xfrm>
          <a:prstGeom prst="rect">
            <a:avLst/>
          </a:prstGeom>
        </p:spPr>
      </p:pic>
      <p:sp>
        <p:nvSpPr>
          <p:cNvPr id="170" name="Rounded Rectangle 45">
            <a:extLst>
              <a:ext uri="{FF2B5EF4-FFF2-40B4-BE49-F238E27FC236}">
                <a16:creationId xmlns:a16="http://schemas.microsoft.com/office/drawing/2014/main" xmlns="" id="{F3E849EF-5E63-4459-9AEA-CBEF28430546}"/>
              </a:ext>
            </a:extLst>
          </p:cNvPr>
          <p:cNvSpPr/>
          <p:nvPr/>
        </p:nvSpPr>
        <p:spPr bwMode="auto">
          <a:xfrm>
            <a:off x="4404466" y="5157538"/>
            <a:ext cx="950748" cy="33615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dirty="0">
                <a:gradFill>
                  <a:gsLst>
                    <a:gs pos="5439">
                      <a:srgbClr val="F8F8F8"/>
                    </a:gs>
                    <a:gs pos="10000">
                      <a:srgbClr val="F8F8F8"/>
                    </a:gs>
                  </a:gsLst>
                  <a:lin ang="5400000" scaled="0"/>
                </a:gradFill>
                <a:latin typeface="Segoe UI Semilight"/>
              </a:rPr>
              <a:t>Storage</a:t>
            </a:r>
          </a:p>
        </p:txBody>
      </p:sp>
      <p:sp>
        <p:nvSpPr>
          <p:cNvPr id="171" name="Rounded Rectangle 48">
            <a:extLst>
              <a:ext uri="{FF2B5EF4-FFF2-40B4-BE49-F238E27FC236}">
                <a16:creationId xmlns:a16="http://schemas.microsoft.com/office/drawing/2014/main" xmlns="" id="{BA7F9BF2-5BF0-4DF0-8FC4-7747B4597058}"/>
              </a:ext>
            </a:extLst>
          </p:cNvPr>
          <p:cNvSpPr/>
          <p:nvPr/>
        </p:nvSpPr>
        <p:spPr bwMode="auto">
          <a:xfrm>
            <a:off x="5748064" y="5157674"/>
            <a:ext cx="950748" cy="33615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dirty="0">
                <a:gradFill>
                  <a:gsLst>
                    <a:gs pos="5439">
                      <a:srgbClr val="F8F8F8"/>
                    </a:gs>
                    <a:gs pos="10000">
                      <a:srgbClr val="F8F8F8"/>
                    </a:gs>
                  </a:gsLst>
                  <a:lin ang="5400000" scaled="0"/>
                </a:gradFill>
                <a:latin typeface="Segoe UI Semilight"/>
              </a:rPr>
              <a:t>SQL DB</a:t>
            </a:r>
          </a:p>
        </p:txBody>
      </p:sp>
      <p:cxnSp>
        <p:nvCxnSpPr>
          <p:cNvPr id="172" name="Straight Arrow Connector 171">
            <a:extLst>
              <a:ext uri="{FF2B5EF4-FFF2-40B4-BE49-F238E27FC236}">
                <a16:creationId xmlns:a16="http://schemas.microsoft.com/office/drawing/2014/main" xmlns="" id="{AEB2D51A-5418-4FC7-A8E0-4FBC51F74728}"/>
              </a:ext>
            </a:extLst>
          </p:cNvPr>
          <p:cNvCxnSpPr/>
          <p:nvPr/>
        </p:nvCxnSpPr>
        <p:spPr>
          <a:xfrm>
            <a:off x="5088291" y="3744118"/>
            <a:ext cx="0" cy="141341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53">
            <a:extLst>
              <a:ext uri="{FF2B5EF4-FFF2-40B4-BE49-F238E27FC236}">
                <a16:creationId xmlns:a16="http://schemas.microsoft.com/office/drawing/2014/main" xmlns="" id="{6B987425-2D79-47FB-BBDF-FB40C601A439}"/>
              </a:ext>
            </a:extLst>
          </p:cNvPr>
          <p:cNvCxnSpPr>
            <a:endCxn id="171" idx="0"/>
          </p:cNvCxnSpPr>
          <p:nvPr/>
        </p:nvCxnSpPr>
        <p:spPr>
          <a:xfrm>
            <a:off x="5083866" y="4748952"/>
            <a:ext cx="1139573" cy="408723"/>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56">
            <a:extLst>
              <a:ext uri="{FF2B5EF4-FFF2-40B4-BE49-F238E27FC236}">
                <a16:creationId xmlns:a16="http://schemas.microsoft.com/office/drawing/2014/main" xmlns="" id="{01A31E0D-CBFD-4240-94EC-5AB0920580BD}"/>
              </a:ext>
            </a:extLst>
          </p:cNvPr>
          <p:cNvCxnSpPr>
            <a:endCxn id="171" idx="3"/>
          </p:cNvCxnSpPr>
          <p:nvPr/>
        </p:nvCxnSpPr>
        <p:spPr>
          <a:xfrm rot="5400000">
            <a:off x="6695805" y="3747126"/>
            <a:ext cx="1581634" cy="1575620"/>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xmlns="" id="{48EEC2E2-85F8-4AD3-A2BB-4FBA71D5E61A}"/>
              </a:ext>
            </a:extLst>
          </p:cNvPr>
          <p:cNvCxnSpPr/>
          <p:nvPr/>
        </p:nvCxnSpPr>
        <p:spPr>
          <a:xfrm>
            <a:off x="6431397" y="3327524"/>
            <a:ext cx="60307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xmlns="" id="{AC395B23-611A-4A6D-AACA-267203265D94}"/>
              </a:ext>
            </a:extLst>
          </p:cNvPr>
          <p:cNvSpPr txBox="1"/>
          <p:nvPr/>
        </p:nvSpPr>
        <p:spPr>
          <a:xfrm>
            <a:off x="5024578" y="4315046"/>
            <a:ext cx="1083900" cy="705838"/>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176" dirty="0">
                <a:gradFill>
                  <a:gsLst>
                    <a:gs pos="2917">
                      <a:srgbClr val="353535"/>
                    </a:gs>
                    <a:gs pos="30000">
                      <a:srgbClr val="353535"/>
                    </a:gs>
                  </a:gsLst>
                  <a:lin ang="5400000" scaled="0"/>
                </a:gradFill>
                <a:latin typeface="Segoe UI Semilight"/>
              </a:rPr>
              <a:t>Traffic s</a:t>
            </a:r>
            <a:r>
              <a:rPr lang="sl-SI" sz="1176" dirty="0">
                <a:gradFill>
                  <a:gsLst>
                    <a:gs pos="2917">
                      <a:srgbClr val="353535"/>
                    </a:gs>
                    <a:gs pos="30000">
                      <a:srgbClr val="353535"/>
                    </a:gs>
                  </a:gsLst>
                  <a:lin ang="5400000" scaled="0"/>
                </a:gradFill>
                <a:latin typeface="Segoe UI Semilight"/>
              </a:rPr>
              <a:t>t</a:t>
            </a:r>
            <a:r>
              <a:rPr lang="en-US" sz="1176" dirty="0" err="1">
                <a:gradFill>
                  <a:gsLst>
                    <a:gs pos="2917">
                      <a:srgbClr val="353535"/>
                    </a:gs>
                    <a:gs pos="30000">
                      <a:srgbClr val="353535"/>
                    </a:gs>
                  </a:gsLst>
                  <a:lin ang="5400000" scaled="0"/>
                </a:gradFill>
                <a:latin typeface="Segoe UI Semilight"/>
              </a:rPr>
              <a:t>ays</a:t>
            </a:r>
            <a:r>
              <a:rPr lang="en-US" sz="1176" dirty="0">
                <a:gradFill>
                  <a:gsLst>
                    <a:gs pos="2917">
                      <a:srgbClr val="353535"/>
                    </a:gs>
                    <a:gs pos="30000">
                      <a:srgbClr val="353535"/>
                    </a:gs>
                  </a:gsLst>
                  <a:lin ang="5400000" scaled="0"/>
                </a:gradFill>
                <a:latin typeface="Segoe UI Semilight"/>
              </a:rPr>
              <a:t> within MS network</a:t>
            </a:r>
          </a:p>
        </p:txBody>
      </p:sp>
      <p:sp>
        <p:nvSpPr>
          <p:cNvPr id="177" name="TextBox 176">
            <a:extLst>
              <a:ext uri="{FF2B5EF4-FFF2-40B4-BE49-F238E27FC236}">
                <a16:creationId xmlns:a16="http://schemas.microsoft.com/office/drawing/2014/main" xmlns="" id="{7DA6C15E-9324-4152-A070-38FD603ADE9C}"/>
              </a:ext>
            </a:extLst>
          </p:cNvPr>
          <p:cNvSpPr txBox="1"/>
          <p:nvPr/>
        </p:nvSpPr>
        <p:spPr>
          <a:xfrm>
            <a:off x="4765330" y="1448814"/>
            <a:ext cx="1299576" cy="461669"/>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765" dirty="0">
                <a:gradFill>
                  <a:gsLst>
                    <a:gs pos="2917">
                      <a:srgbClr val="353535"/>
                    </a:gs>
                    <a:gs pos="30000">
                      <a:srgbClr val="353535"/>
                    </a:gs>
                  </a:gsLst>
                  <a:lin ang="5400000" scaled="0"/>
                </a:gradFill>
                <a:latin typeface="Segoe UI Semilight"/>
              </a:rPr>
              <a:t>10.1.1.0/24</a:t>
            </a:r>
          </a:p>
        </p:txBody>
      </p:sp>
      <p:sp>
        <p:nvSpPr>
          <p:cNvPr id="178" name="TextBox 177">
            <a:extLst>
              <a:ext uri="{FF2B5EF4-FFF2-40B4-BE49-F238E27FC236}">
                <a16:creationId xmlns:a16="http://schemas.microsoft.com/office/drawing/2014/main" xmlns="" id="{B4386A2A-A235-40BF-B3C9-27FA5CC44E4C}"/>
              </a:ext>
            </a:extLst>
          </p:cNvPr>
          <p:cNvSpPr txBox="1"/>
          <p:nvPr/>
        </p:nvSpPr>
        <p:spPr>
          <a:xfrm>
            <a:off x="4762191" y="2088998"/>
            <a:ext cx="1422854" cy="461669"/>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765" dirty="0">
                <a:gradFill>
                  <a:gsLst>
                    <a:gs pos="2917">
                      <a:srgbClr val="353535"/>
                    </a:gs>
                    <a:gs pos="30000">
                      <a:srgbClr val="353535"/>
                    </a:gs>
                  </a:gsLst>
                  <a:lin ang="5400000" scaled="0"/>
                </a:gradFill>
                <a:latin typeface="Segoe UI Semilight"/>
              </a:rPr>
              <a:t>10.1.1.0/25</a:t>
            </a:r>
          </a:p>
        </p:txBody>
      </p:sp>
      <p:sp>
        <p:nvSpPr>
          <p:cNvPr id="179" name="TextBox 178">
            <a:extLst>
              <a:ext uri="{FF2B5EF4-FFF2-40B4-BE49-F238E27FC236}">
                <a16:creationId xmlns:a16="http://schemas.microsoft.com/office/drawing/2014/main" xmlns="" id="{4CA78104-A967-48F7-9609-F3FAA5163FF2}"/>
              </a:ext>
            </a:extLst>
          </p:cNvPr>
          <p:cNvSpPr txBox="1"/>
          <p:nvPr/>
        </p:nvSpPr>
        <p:spPr>
          <a:xfrm>
            <a:off x="6966781" y="2101715"/>
            <a:ext cx="1443881" cy="461669"/>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765" dirty="0">
                <a:gradFill>
                  <a:gsLst>
                    <a:gs pos="2917">
                      <a:srgbClr val="353535"/>
                    </a:gs>
                    <a:gs pos="30000">
                      <a:srgbClr val="353535"/>
                    </a:gs>
                  </a:gsLst>
                  <a:lin ang="5400000" scaled="0"/>
                </a:gradFill>
                <a:latin typeface="Segoe UI Semilight"/>
              </a:rPr>
              <a:t>10.1.1.128/25</a:t>
            </a:r>
          </a:p>
        </p:txBody>
      </p:sp>
    </p:spTree>
    <p:extLst>
      <p:ext uri="{BB962C8B-B14F-4D97-AF65-F5344CB8AC3E}">
        <p14:creationId xmlns:p14="http://schemas.microsoft.com/office/powerpoint/2010/main" val="2421225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104900"/>
            <a:ext cx="871537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2428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Virtual Network</a:t>
            </a:r>
          </a:p>
        </p:txBody>
      </p:sp>
      <p:sp>
        <p:nvSpPr>
          <p:cNvPr id="3" name="Text Placeholder 2"/>
          <p:cNvSpPr>
            <a:spLocks noGrp="1"/>
          </p:cNvSpPr>
          <p:nvPr>
            <p:ph type="body" sz="quarter" idx="10"/>
          </p:nvPr>
        </p:nvSpPr>
        <p:spPr>
          <a:xfrm>
            <a:off x="762000" y="1295400"/>
            <a:ext cx="7924800" cy="5181600"/>
          </a:xfrm>
        </p:spPr>
        <p:txBody>
          <a:bodyPr>
            <a:normAutofit/>
          </a:bodyPr>
          <a:lstStyle/>
          <a:p>
            <a:r>
              <a:rPr lang="en-US" sz="2400" dirty="0"/>
              <a:t>Address Spaces (IP Prefixes</a:t>
            </a:r>
            <a:r>
              <a:rPr lang="en-US" sz="2400" dirty="0" smtClean="0"/>
              <a:t>)</a:t>
            </a:r>
          </a:p>
          <a:p>
            <a:r>
              <a:rPr lang="en-US" sz="2400" dirty="0" smtClean="0"/>
              <a:t>Ipv4 = 10.10.2.3/24</a:t>
            </a:r>
          </a:p>
          <a:p>
            <a:endParaRPr lang="en-US" sz="2400" dirty="0"/>
          </a:p>
          <a:p>
            <a:pPr lvl="1"/>
            <a:r>
              <a:rPr lang="en-US" dirty="0"/>
              <a:t>The range of IP addresses available in your virtual network </a:t>
            </a:r>
          </a:p>
          <a:p>
            <a:r>
              <a:rPr lang="en-US" sz="2400" dirty="0"/>
              <a:t>Subnets</a:t>
            </a:r>
          </a:p>
          <a:p>
            <a:pPr lvl="1"/>
            <a:r>
              <a:rPr lang="en-US" dirty="0"/>
              <a:t>Named ranges of addresses assignable to virtual machines and cloud service instances. </a:t>
            </a:r>
          </a:p>
          <a:p>
            <a:r>
              <a:rPr lang="en-US" sz="2400" dirty="0"/>
              <a:t>DNS Servers</a:t>
            </a:r>
          </a:p>
          <a:p>
            <a:pPr lvl="1"/>
            <a:r>
              <a:rPr lang="en-US" dirty="0"/>
              <a:t>References to DNS servers that will be assigned to virtual machines or cloud service instances in the virtual network.</a:t>
            </a:r>
          </a:p>
          <a:p>
            <a:r>
              <a:rPr lang="en-US" sz="2400" dirty="0"/>
              <a:t>Local Network Configuration</a:t>
            </a:r>
          </a:p>
          <a:p>
            <a:pPr lvl="1"/>
            <a:r>
              <a:rPr lang="en-US" dirty="0"/>
              <a:t>Configuration of an remote network connected by a site-to-site VPN connection or ExpressRoute.</a:t>
            </a:r>
          </a:p>
        </p:txBody>
      </p:sp>
    </p:spTree>
    <p:extLst>
      <p:ext uri="{BB962C8B-B14F-4D97-AF65-F5344CB8AC3E}">
        <p14:creationId xmlns:p14="http://schemas.microsoft.com/office/powerpoint/2010/main" val="4244471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1C96FFD-4DA3-42D7-90F8-695C2EC506E3}"/>
              </a:ext>
            </a:extLst>
          </p:cNvPr>
          <p:cNvSpPr>
            <a:spLocks noGrp="1"/>
          </p:cNvSpPr>
          <p:nvPr>
            <p:ph type="title"/>
          </p:nvPr>
        </p:nvSpPr>
        <p:spPr/>
        <p:txBody>
          <a:bodyPr/>
          <a:lstStyle/>
          <a:p>
            <a:r>
              <a:rPr lang="sl-SI" dirty="0" err="1"/>
              <a:t>VNet</a:t>
            </a:r>
            <a:r>
              <a:rPr lang="sl-SI" dirty="0"/>
              <a:t> </a:t>
            </a:r>
            <a:r>
              <a:rPr lang="sl-SI" dirty="0" err="1"/>
              <a:t>deployment</a:t>
            </a:r>
            <a:r>
              <a:rPr lang="sl-SI" dirty="0"/>
              <a:t> demo</a:t>
            </a:r>
          </a:p>
        </p:txBody>
      </p:sp>
    </p:spTree>
    <p:extLst>
      <p:ext uri="{BB962C8B-B14F-4D97-AF65-F5344CB8AC3E}">
        <p14:creationId xmlns:p14="http://schemas.microsoft.com/office/powerpoint/2010/main" val="177797283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and NIC</a:t>
            </a:r>
          </a:p>
        </p:txBody>
      </p:sp>
      <p:sp>
        <p:nvSpPr>
          <p:cNvPr id="3" name="Text Placeholder 2"/>
          <p:cNvSpPr>
            <a:spLocks noGrp="1"/>
          </p:cNvSpPr>
          <p:nvPr>
            <p:ph type="body" sz="quarter" idx="10"/>
          </p:nvPr>
        </p:nvSpPr>
        <p:spPr>
          <a:xfrm>
            <a:off x="201930" y="1749371"/>
            <a:ext cx="8741309" cy="3625608"/>
          </a:xfrm>
        </p:spPr>
        <p:txBody>
          <a:bodyPr/>
          <a:lstStyle/>
          <a:p>
            <a:r>
              <a:rPr lang="en-US" sz="2059" dirty="0">
                <a:cs typeface="Segoe UI Semilight" panose="020B0402040204020203" pitchFamily="34" charset="0"/>
              </a:rPr>
              <a:t>NIC connects a VM to network</a:t>
            </a:r>
          </a:p>
          <a:p>
            <a:r>
              <a:rPr lang="en-US" sz="2059" dirty="0">
                <a:cs typeface="Segoe UI Semilight" panose="020B0402040204020203" pitchFamily="34" charset="0"/>
              </a:rPr>
              <a:t>VM can have one or more NICs</a:t>
            </a:r>
          </a:p>
          <a:p>
            <a:r>
              <a:rPr lang="en-US" sz="2059" dirty="0">
                <a:cs typeface="Segoe UI Semilight" panose="020B0402040204020203" pitchFamily="34" charset="0"/>
              </a:rPr>
              <a:t>NIC can have:</a:t>
            </a:r>
          </a:p>
          <a:p>
            <a:pPr marL="252134" indent="-252134">
              <a:spcBef>
                <a:spcPts val="441"/>
              </a:spcBef>
              <a:buFont typeface="Arial" panose="020B0604020202020204" pitchFamily="34" charset="0"/>
              <a:buChar char="•"/>
            </a:pPr>
            <a:r>
              <a:rPr lang="en-US" sz="2059" dirty="0">
                <a:cs typeface="Segoe UI Semilight" panose="020B0402040204020203" pitchFamily="34" charset="0"/>
              </a:rPr>
              <a:t>1 Private IP – Static or Dynamic </a:t>
            </a:r>
          </a:p>
          <a:p>
            <a:pPr marL="252134" indent="-252134">
              <a:spcBef>
                <a:spcPts val="441"/>
              </a:spcBef>
              <a:buFont typeface="Arial" panose="020B0604020202020204" pitchFamily="34" charset="0"/>
              <a:buChar char="•"/>
            </a:pPr>
            <a:r>
              <a:rPr lang="en-US" sz="2059" dirty="0">
                <a:cs typeface="Segoe UI Semilight" panose="020B0402040204020203" pitchFamily="34" charset="0"/>
              </a:rPr>
              <a:t>1 Public IP – Static or Dynamic</a:t>
            </a:r>
          </a:p>
          <a:p>
            <a:pPr marL="252134" indent="-252134">
              <a:spcBef>
                <a:spcPts val="441"/>
              </a:spcBef>
              <a:buFont typeface="Arial" panose="020B0604020202020204" pitchFamily="34" charset="0"/>
              <a:buChar char="•"/>
            </a:pPr>
            <a:r>
              <a:rPr lang="en-US" sz="2059" dirty="0">
                <a:cs typeface="Segoe UI Semilight" panose="020B0402040204020203" pitchFamily="34" charset="0"/>
              </a:rPr>
              <a:t>1 LB VIP – Static or Dynamic</a:t>
            </a:r>
          </a:p>
          <a:p>
            <a:r>
              <a:rPr lang="en-US" sz="2059" dirty="0">
                <a:cs typeface="Segoe UI Semilight" panose="020B0402040204020203" pitchFamily="34" charset="0"/>
              </a:rPr>
              <a:t>All NICs belong to same VNet</a:t>
            </a:r>
          </a:p>
          <a:p>
            <a:r>
              <a:rPr lang="en-US" sz="2059" dirty="0">
                <a:cs typeface="Segoe UI Semilight" panose="020B0402040204020203" pitchFamily="34" charset="0"/>
              </a:rPr>
              <a:t>NICs can be in different subnets</a:t>
            </a:r>
          </a:p>
          <a:p>
            <a:endParaRPr lang="en-US" dirty="0"/>
          </a:p>
        </p:txBody>
      </p:sp>
      <p:grpSp>
        <p:nvGrpSpPr>
          <p:cNvPr id="31" name="Group 30"/>
          <p:cNvGrpSpPr/>
          <p:nvPr/>
        </p:nvGrpSpPr>
        <p:grpSpPr>
          <a:xfrm>
            <a:off x="5299331" y="1882684"/>
            <a:ext cx="3061864" cy="3262228"/>
            <a:chOff x="7207458" y="1394165"/>
            <a:chExt cx="4164347" cy="4436856"/>
          </a:xfrm>
        </p:grpSpPr>
        <p:grpSp>
          <p:nvGrpSpPr>
            <p:cNvPr id="15" name="Group 14"/>
            <p:cNvGrpSpPr/>
            <p:nvPr/>
          </p:nvGrpSpPr>
          <p:grpSpPr>
            <a:xfrm>
              <a:off x="8368269" y="1394165"/>
              <a:ext cx="2011658" cy="3485972"/>
              <a:chOff x="8368269" y="1394165"/>
              <a:chExt cx="2011658" cy="3485972"/>
            </a:xfrm>
          </p:grpSpPr>
          <p:pic>
            <p:nvPicPr>
              <p:cNvPr id="5" name="Picture 4"/>
              <p:cNvPicPr>
                <a:picLocks noChangeAspect="1"/>
              </p:cNvPicPr>
              <p:nvPr/>
            </p:nvPicPr>
            <p:blipFill>
              <a:blip r:embed="rId2"/>
              <a:stretch>
                <a:fillRect/>
              </a:stretch>
            </p:blipFill>
            <p:spPr>
              <a:xfrm>
                <a:off x="8368269" y="1394165"/>
                <a:ext cx="2011658" cy="1955914"/>
              </a:xfrm>
              <a:prstGeom prst="rect">
                <a:avLst/>
              </a:prstGeom>
            </p:spPr>
          </p:pic>
          <p:grpSp>
            <p:nvGrpSpPr>
              <p:cNvPr id="11" name="Group 10"/>
              <p:cNvGrpSpPr/>
              <p:nvPr/>
            </p:nvGrpSpPr>
            <p:grpSpPr>
              <a:xfrm>
                <a:off x="8504212" y="3314384"/>
                <a:ext cx="754093" cy="1565753"/>
                <a:chOff x="8504212" y="3314384"/>
                <a:chExt cx="754093" cy="1565753"/>
              </a:xfrm>
            </p:grpSpPr>
            <p:pic>
              <p:nvPicPr>
                <p:cNvPr id="6" name="Picture 5"/>
                <p:cNvPicPr>
                  <a:picLocks noChangeAspect="1"/>
                </p:cNvPicPr>
                <p:nvPr/>
              </p:nvPicPr>
              <p:blipFill>
                <a:blip r:embed="rId3"/>
                <a:stretch>
                  <a:fillRect/>
                </a:stretch>
              </p:blipFill>
              <p:spPr>
                <a:xfrm>
                  <a:off x="8504212" y="4126044"/>
                  <a:ext cx="754093" cy="754093"/>
                </a:xfrm>
                <a:prstGeom prst="rect">
                  <a:avLst/>
                </a:prstGeom>
              </p:spPr>
            </p:pic>
            <p:cxnSp>
              <p:nvCxnSpPr>
                <p:cNvPr id="10" name="Straight Connector 9"/>
                <p:cNvCxnSpPr/>
                <p:nvPr/>
              </p:nvCxnSpPr>
              <p:spPr>
                <a:xfrm>
                  <a:off x="8778529" y="3314384"/>
                  <a:ext cx="0" cy="118870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9532622" y="3314384"/>
                <a:ext cx="754093" cy="1565753"/>
                <a:chOff x="8504212" y="3314384"/>
                <a:chExt cx="754093" cy="1565753"/>
              </a:xfrm>
            </p:grpSpPr>
            <p:pic>
              <p:nvPicPr>
                <p:cNvPr id="13" name="Picture 12"/>
                <p:cNvPicPr>
                  <a:picLocks noChangeAspect="1"/>
                </p:cNvPicPr>
                <p:nvPr/>
              </p:nvPicPr>
              <p:blipFill>
                <a:blip r:embed="rId3"/>
                <a:stretch>
                  <a:fillRect/>
                </a:stretch>
              </p:blipFill>
              <p:spPr>
                <a:xfrm>
                  <a:off x="8504212" y="4126044"/>
                  <a:ext cx="754093" cy="754093"/>
                </a:xfrm>
                <a:prstGeom prst="rect">
                  <a:avLst/>
                </a:prstGeom>
              </p:spPr>
            </p:pic>
            <p:cxnSp>
              <p:nvCxnSpPr>
                <p:cNvPr id="14" name="Straight Connector 13"/>
                <p:cNvCxnSpPr/>
                <p:nvPr/>
              </p:nvCxnSpPr>
              <p:spPr>
                <a:xfrm>
                  <a:off x="8778529" y="3314384"/>
                  <a:ext cx="0" cy="118870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 name="TextBox 15"/>
            <p:cNvSpPr txBox="1"/>
            <p:nvPr/>
          </p:nvSpPr>
          <p:spPr>
            <a:xfrm>
              <a:off x="7476572" y="3693790"/>
              <a:ext cx="1645901" cy="627902"/>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324" kern="0" dirty="0">
                  <a:gradFill>
                    <a:gsLst>
                      <a:gs pos="2917">
                        <a:srgbClr val="505050"/>
                      </a:gs>
                      <a:gs pos="30000">
                        <a:srgbClr val="505050"/>
                      </a:gs>
                    </a:gsLst>
                    <a:lin ang="5400000" scaled="0"/>
                  </a:gradFill>
                  <a:latin typeface="Segoe UI"/>
                </a:rPr>
                <a:t>Private</a:t>
              </a:r>
              <a:r>
                <a:rPr lang="en-US" sz="1765" kern="0" dirty="0">
                  <a:gradFill>
                    <a:gsLst>
                      <a:gs pos="2917">
                        <a:srgbClr val="505050"/>
                      </a:gs>
                      <a:gs pos="30000">
                        <a:srgbClr val="505050"/>
                      </a:gs>
                    </a:gsLst>
                    <a:lin ang="5400000" scaled="0"/>
                  </a:gradFill>
                  <a:latin typeface="Segoe UI"/>
                </a:rPr>
                <a:t> </a:t>
              </a:r>
              <a:r>
                <a:rPr lang="en-US" sz="1324" kern="0" dirty="0">
                  <a:gradFill>
                    <a:gsLst>
                      <a:gs pos="2917">
                        <a:srgbClr val="505050"/>
                      </a:gs>
                      <a:gs pos="30000">
                        <a:srgbClr val="505050"/>
                      </a:gs>
                    </a:gsLst>
                    <a:lin ang="5400000" scaled="0"/>
                  </a:gradFill>
                  <a:latin typeface="Segoe UI"/>
                </a:rPr>
                <a:t>IP</a:t>
              </a:r>
            </a:p>
          </p:txBody>
        </p:sp>
        <p:sp>
          <p:nvSpPr>
            <p:cNvPr id="17" name="TextBox 16"/>
            <p:cNvSpPr txBox="1"/>
            <p:nvPr/>
          </p:nvSpPr>
          <p:spPr>
            <a:xfrm>
              <a:off x="9725904" y="3594805"/>
              <a:ext cx="1645901" cy="627902"/>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324" kern="0" dirty="0">
                  <a:gradFill>
                    <a:gsLst>
                      <a:gs pos="2917">
                        <a:srgbClr val="505050"/>
                      </a:gs>
                      <a:gs pos="30000">
                        <a:srgbClr val="505050"/>
                      </a:gs>
                    </a:gsLst>
                    <a:lin ang="5400000" scaled="0"/>
                  </a:gradFill>
                  <a:latin typeface="Segoe UI"/>
                </a:rPr>
                <a:t>Private</a:t>
              </a:r>
              <a:r>
                <a:rPr lang="en-US" sz="1765" kern="0" dirty="0">
                  <a:gradFill>
                    <a:gsLst>
                      <a:gs pos="2917">
                        <a:srgbClr val="505050"/>
                      </a:gs>
                      <a:gs pos="30000">
                        <a:srgbClr val="505050"/>
                      </a:gs>
                    </a:gsLst>
                    <a:lin ang="5400000" scaled="0"/>
                  </a:gradFill>
                  <a:latin typeface="Segoe UI"/>
                </a:rPr>
                <a:t> </a:t>
              </a:r>
              <a:r>
                <a:rPr lang="en-US" sz="1324" kern="0" dirty="0">
                  <a:gradFill>
                    <a:gsLst>
                      <a:gs pos="2917">
                        <a:srgbClr val="505050"/>
                      </a:gs>
                      <a:gs pos="30000">
                        <a:srgbClr val="505050"/>
                      </a:gs>
                    </a:gsLst>
                    <a:lin ang="5400000" scaled="0"/>
                  </a:gradFill>
                  <a:latin typeface="Segoe UI"/>
                </a:rPr>
                <a:t>IP</a:t>
              </a:r>
            </a:p>
          </p:txBody>
        </p:sp>
        <p:sp>
          <p:nvSpPr>
            <p:cNvPr id="18" name="TextBox 17"/>
            <p:cNvSpPr txBox="1"/>
            <p:nvPr/>
          </p:nvSpPr>
          <p:spPr>
            <a:xfrm>
              <a:off x="7772700" y="4517265"/>
              <a:ext cx="1463024" cy="516973"/>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176" kern="0" dirty="0">
                  <a:solidFill>
                    <a:srgbClr val="FF0000"/>
                  </a:solidFill>
                  <a:latin typeface="Segoe UI"/>
                </a:rPr>
                <a:t>primary</a:t>
              </a:r>
            </a:p>
          </p:txBody>
        </p:sp>
        <p:sp>
          <p:nvSpPr>
            <p:cNvPr id="19" name="Rounded Rectangle 18"/>
            <p:cNvSpPr/>
            <p:nvPr/>
          </p:nvSpPr>
          <p:spPr bwMode="auto">
            <a:xfrm>
              <a:off x="7772700" y="5128989"/>
              <a:ext cx="1017119" cy="282387"/>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Public IP</a:t>
              </a:r>
            </a:p>
          </p:txBody>
        </p:sp>
        <p:cxnSp>
          <p:nvCxnSpPr>
            <p:cNvPr id="21" name="Elbow Connector 20"/>
            <p:cNvCxnSpPr>
              <a:stCxn id="19" idx="1"/>
              <a:endCxn id="16" idx="1"/>
            </p:cNvCxnSpPr>
            <p:nvPr/>
          </p:nvCxnSpPr>
          <p:spPr>
            <a:xfrm rot="10800000">
              <a:off x="7476572" y="4007742"/>
              <a:ext cx="296128" cy="1262441"/>
            </a:xfrm>
            <a:prstGeom prst="bentConnector3">
              <a:avLst>
                <a:gd name="adj1" fmla="val 20499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7772700" y="5548634"/>
              <a:ext cx="1017119" cy="282387"/>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LB</a:t>
              </a:r>
            </a:p>
          </p:txBody>
        </p:sp>
        <p:cxnSp>
          <p:nvCxnSpPr>
            <p:cNvPr id="27" name="Elbow Connector 26"/>
            <p:cNvCxnSpPr>
              <a:stCxn id="25" idx="1"/>
            </p:cNvCxnSpPr>
            <p:nvPr/>
          </p:nvCxnSpPr>
          <p:spPr>
            <a:xfrm rot="10800000">
              <a:off x="7207458" y="5270184"/>
              <a:ext cx="565242" cy="419644"/>
            </a:xfrm>
            <a:prstGeom prst="bentConnector3">
              <a:avLst>
                <a:gd name="adj1" fmla="val 95498"/>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504276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41" dirty="0"/>
              <a:t>Connectivity within VNet</a:t>
            </a:r>
          </a:p>
        </p:txBody>
      </p:sp>
      <p:sp>
        <p:nvSpPr>
          <p:cNvPr id="3" name="Text Placeholder 2"/>
          <p:cNvSpPr>
            <a:spLocks noGrp="1"/>
          </p:cNvSpPr>
          <p:nvPr>
            <p:ph type="body" sz="quarter" idx="4294967295"/>
          </p:nvPr>
        </p:nvSpPr>
        <p:spPr>
          <a:xfrm>
            <a:off x="322595" y="1839353"/>
            <a:ext cx="4356862" cy="2543372"/>
          </a:xfrm>
        </p:spPr>
        <p:txBody>
          <a:bodyPr>
            <a:normAutofit fontScale="77500" lnSpcReduction="20000"/>
          </a:bodyPr>
          <a:lstStyle/>
          <a:p>
            <a:r>
              <a:rPr lang="en-US" dirty="0"/>
              <a:t>System routes</a:t>
            </a:r>
          </a:p>
          <a:p>
            <a:r>
              <a:rPr lang="en-US" dirty="0"/>
              <a:t>Direct VM to VM connectivity</a:t>
            </a:r>
          </a:p>
          <a:p>
            <a:r>
              <a:rPr lang="en-US" dirty="0"/>
              <a:t>Every other VM is just one hop away (logically)</a:t>
            </a:r>
          </a:p>
          <a:p>
            <a:r>
              <a:rPr lang="en-US" dirty="0"/>
              <a:t>Infinite scale within a region</a:t>
            </a:r>
          </a:p>
          <a:p>
            <a:endParaRPr lang="en-US" dirty="0"/>
          </a:p>
        </p:txBody>
      </p:sp>
      <p:sp>
        <p:nvSpPr>
          <p:cNvPr id="5" name="Rounded Rectangle 4"/>
          <p:cNvSpPr/>
          <p:nvPr/>
        </p:nvSpPr>
        <p:spPr bwMode="auto">
          <a:xfrm>
            <a:off x="4840925" y="1749370"/>
            <a:ext cx="3899405" cy="3521146"/>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algn="ctr" defTabSz="685647" fontAlgn="base">
              <a:spcBef>
                <a:spcPct val="0"/>
              </a:spcBef>
              <a:spcAft>
                <a:spcPct val="0"/>
              </a:spcAft>
              <a:defRPr/>
            </a:pPr>
            <a:r>
              <a:rPr lang="en-US" sz="1471" dirty="0">
                <a:solidFill>
                  <a:srgbClr val="505050"/>
                </a:solidFill>
                <a:latin typeface="Segoe UI"/>
              </a:rPr>
              <a:t>Azure Region</a:t>
            </a:r>
          </a:p>
        </p:txBody>
      </p:sp>
      <p:pic>
        <p:nvPicPr>
          <p:cNvPr id="6" name="Picture 5"/>
          <p:cNvPicPr>
            <a:picLocks noChangeAspect="1"/>
          </p:cNvPicPr>
          <p:nvPr/>
        </p:nvPicPr>
        <p:blipFill>
          <a:blip r:embed="rId2"/>
          <a:stretch>
            <a:fillRect/>
          </a:stretch>
        </p:blipFill>
        <p:spPr>
          <a:xfrm>
            <a:off x="5107692" y="3227306"/>
            <a:ext cx="562293" cy="1646131"/>
          </a:xfrm>
          <a:prstGeom prst="rect">
            <a:avLst/>
          </a:prstGeom>
        </p:spPr>
      </p:pic>
      <p:pic>
        <p:nvPicPr>
          <p:cNvPr id="10" name="Picture 9"/>
          <p:cNvPicPr>
            <a:picLocks noChangeAspect="1"/>
          </p:cNvPicPr>
          <p:nvPr/>
        </p:nvPicPr>
        <p:blipFill>
          <a:blip r:embed="rId2"/>
          <a:stretch>
            <a:fillRect/>
          </a:stretch>
        </p:blipFill>
        <p:spPr>
          <a:xfrm>
            <a:off x="5823701" y="3227306"/>
            <a:ext cx="562293" cy="1646131"/>
          </a:xfrm>
          <a:prstGeom prst="rect">
            <a:avLst/>
          </a:prstGeom>
        </p:spPr>
      </p:pic>
      <p:pic>
        <p:nvPicPr>
          <p:cNvPr id="11" name="Picture 10"/>
          <p:cNvPicPr>
            <a:picLocks noChangeAspect="1"/>
          </p:cNvPicPr>
          <p:nvPr/>
        </p:nvPicPr>
        <p:blipFill>
          <a:blip r:embed="rId2"/>
          <a:stretch>
            <a:fillRect/>
          </a:stretch>
        </p:blipFill>
        <p:spPr>
          <a:xfrm>
            <a:off x="6564487" y="3227306"/>
            <a:ext cx="562293" cy="1646131"/>
          </a:xfrm>
          <a:prstGeom prst="rect">
            <a:avLst/>
          </a:prstGeom>
        </p:spPr>
      </p:pic>
      <p:pic>
        <p:nvPicPr>
          <p:cNvPr id="12" name="Picture 11"/>
          <p:cNvPicPr>
            <a:picLocks noChangeAspect="1"/>
          </p:cNvPicPr>
          <p:nvPr/>
        </p:nvPicPr>
        <p:blipFill>
          <a:blip r:embed="rId2"/>
          <a:stretch>
            <a:fillRect/>
          </a:stretch>
        </p:blipFill>
        <p:spPr>
          <a:xfrm>
            <a:off x="7998630" y="3227306"/>
            <a:ext cx="562293" cy="1646131"/>
          </a:xfrm>
          <a:prstGeom prst="rect">
            <a:avLst/>
          </a:prstGeom>
        </p:spPr>
      </p:pic>
      <p:cxnSp>
        <p:nvCxnSpPr>
          <p:cNvPr id="14" name="Straight Connector 13"/>
          <p:cNvCxnSpPr/>
          <p:nvPr/>
        </p:nvCxnSpPr>
        <p:spPr>
          <a:xfrm>
            <a:off x="7261245" y="3697925"/>
            <a:ext cx="605080" cy="0"/>
          </a:xfrm>
          <a:prstGeom prst="line">
            <a:avLst/>
          </a:prstGeom>
          <a:ln w="25400">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a:off x="4840925" y="4048291"/>
            <a:ext cx="3764943" cy="470618"/>
          </a:xfrm>
          <a:prstGeom prst="ellipse">
            <a:avLst/>
          </a:prstGeom>
          <a:solidFill>
            <a:schemeClr val="tx2">
              <a:lumMod val="40000"/>
              <a:lumOff val="60000"/>
            </a:schemeClr>
          </a:solidFill>
          <a:ln w="254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dirty="0">
                <a:solidFill>
                  <a:srgbClr val="505050">
                    <a:lumMod val="50000"/>
                  </a:srgbClr>
                </a:solidFill>
                <a:latin typeface="Segoe UI"/>
              </a:rPr>
              <a:t>Customer VNet</a:t>
            </a:r>
          </a:p>
        </p:txBody>
      </p:sp>
      <p:pic>
        <p:nvPicPr>
          <p:cNvPr id="16" name="Picture 15"/>
          <p:cNvPicPr>
            <a:picLocks noChangeAspect="1"/>
          </p:cNvPicPr>
          <p:nvPr/>
        </p:nvPicPr>
        <p:blipFill>
          <a:blip r:embed="rId3"/>
          <a:stretch>
            <a:fillRect/>
          </a:stretch>
        </p:blipFill>
        <p:spPr>
          <a:xfrm>
            <a:off x="6564487" y="2345521"/>
            <a:ext cx="368873" cy="368873"/>
          </a:xfrm>
          <a:prstGeom prst="rect">
            <a:avLst/>
          </a:prstGeom>
        </p:spPr>
      </p:pic>
      <p:sp>
        <p:nvSpPr>
          <p:cNvPr id="17" name="Rectangle 16"/>
          <p:cNvSpPr/>
          <p:nvPr/>
        </p:nvSpPr>
        <p:spPr bwMode="auto">
          <a:xfrm>
            <a:off x="5129980" y="2750784"/>
            <a:ext cx="3430944" cy="243988"/>
          </a:xfrm>
          <a:prstGeom prst="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1471" dirty="0">
                <a:solidFill>
                  <a:srgbClr val="505050">
                    <a:lumMod val="50000"/>
                  </a:srgbClr>
                </a:solidFill>
                <a:latin typeface="Segoe UI"/>
              </a:rPr>
              <a:t>Network Infrastructure</a:t>
            </a:r>
          </a:p>
        </p:txBody>
      </p:sp>
      <p:cxnSp>
        <p:nvCxnSpPr>
          <p:cNvPr id="19" name="Straight Arrow Connector 18"/>
          <p:cNvCxnSpPr/>
          <p:nvPr/>
        </p:nvCxnSpPr>
        <p:spPr>
          <a:xfrm>
            <a:off x="5311542" y="2994772"/>
            <a:ext cx="0" cy="232534"/>
          </a:xfrm>
          <a:prstGeom prst="straightConnector1">
            <a:avLst/>
          </a:prstGeom>
          <a:ln>
            <a:solidFill>
              <a:schemeClr val="accent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04847" y="2994772"/>
            <a:ext cx="0" cy="232534"/>
          </a:xfrm>
          <a:prstGeom prst="straightConnector1">
            <a:avLst/>
          </a:prstGeom>
          <a:ln>
            <a:solidFill>
              <a:schemeClr val="accent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845452" y="2994772"/>
            <a:ext cx="0" cy="232534"/>
          </a:xfrm>
          <a:prstGeom prst="straightConnector1">
            <a:avLst/>
          </a:prstGeom>
          <a:ln>
            <a:solidFill>
              <a:schemeClr val="accent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289806" y="2994772"/>
            <a:ext cx="0" cy="232534"/>
          </a:xfrm>
          <a:prstGeom prst="straightConnector1">
            <a:avLst/>
          </a:prstGeom>
          <a:ln>
            <a:solidFill>
              <a:schemeClr val="accent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67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On </a:t>
            </a:r>
            <a:r>
              <a:rPr lang="en-IN" dirty="0" err="1" smtClean="0"/>
              <a:t>prem</a:t>
            </a:r>
            <a:r>
              <a:rPr lang="en-IN" dirty="0" smtClean="0"/>
              <a:t> to azure </a:t>
            </a:r>
            <a:r>
              <a:rPr lang="en-IN" dirty="0" err="1" smtClean="0"/>
              <a:t>Vnet</a:t>
            </a:r>
            <a:r>
              <a:rPr lang="en-IN" dirty="0" smtClean="0"/>
              <a:t> peering</a:t>
            </a:r>
            <a:endParaRPr lang="en-IN" dirty="0"/>
          </a:p>
        </p:txBody>
      </p:sp>
      <p:sp>
        <p:nvSpPr>
          <p:cNvPr id="3" name="Content Placeholder 2"/>
          <p:cNvSpPr>
            <a:spLocks noGrp="1"/>
          </p:cNvSpPr>
          <p:nvPr>
            <p:ph idx="1"/>
          </p:nvPr>
        </p:nvSpPr>
        <p:spPr/>
        <p:txBody>
          <a:bodyPr/>
          <a:lstStyle/>
          <a:p>
            <a:r>
              <a:rPr lang="en-IN" dirty="0" smtClean="0"/>
              <a:t>1. </a:t>
            </a:r>
            <a:r>
              <a:rPr lang="en-IN" u="sng" dirty="0" smtClean="0"/>
              <a:t>point to site </a:t>
            </a:r>
            <a:r>
              <a:rPr lang="en-IN" u="sng" dirty="0" err="1" smtClean="0"/>
              <a:t>Vpn</a:t>
            </a:r>
            <a:r>
              <a:rPr lang="en-IN" dirty="0" smtClean="0"/>
              <a:t>: </a:t>
            </a:r>
            <a:r>
              <a:rPr lang="en-IN" dirty="0" err="1" smtClean="0"/>
              <a:t>vnet</a:t>
            </a:r>
            <a:r>
              <a:rPr lang="en-IN" dirty="0" smtClean="0"/>
              <a:t> connection from single point(on </a:t>
            </a:r>
            <a:r>
              <a:rPr lang="en-IN" dirty="0" err="1" smtClean="0"/>
              <a:t>prem</a:t>
            </a:r>
            <a:r>
              <a:rPr lang="en-IN" dirty="0" smtClean="0"/>
              <a:t> network)  to azure </a:t>
            </a:r>
            <a:r>
              <a:rPr lang="en-IN" dirty="0" err="1" smtClean="0"/>
              <a:t>vnet</a:t>
            </a:r>
            <a:r>
              <a:rPr lang="en-IN" dirty="0" smtClean="0"/>
              <a:t>.</a:t>
            </a:r>
          </a:p>
          <a:p>
            <a:r>
              <a:rPr lang="en-IN" dirty="0" smtClean="0"/>
              <a:t>2. Site to site VPN:  network connectivity between on </a:t>
            </a:r>
            <a:r>
              <a:rPr lang="en-IN" dirty="0" err="1" smtClean="0"/>
              <a:t>prem</a:t>
            </a:r>
            <a:r>
              <a:rPr lang="en-IN" dirty="0" smtClean="0"/>
              <a:t> entire network to Azure </a:t>
            </a:r>
            <a:r>
              <a:rPr lang="en-IN" dirty="0" err="1" smtClean="0"/>
              <a:t>Vnet</a:t>
            </a:r>
            <a:r>
              <a:rPr lang="en-IN" dirty="0" smtClean="0"/>
              <a:t> </a:t>
            </a:r>
          </a:p>
          <a:p>
            <a:r>
              <a:rPr lang="en-IN" dirty="0" smtClean="0"/>
              <a:t>3. express route :</a:t>
            </a:r>
          </a:p>
          <a:p>
            <a:endParaRPr lang="en-IN" dirty="0" smtClean="0"/>
          </a:p>
        </p:txBody>
      </p:sp>
    </p:spTree>
    <p:extLst>
      <p:ext uri="{BB962C8B-B14F-4D97-AF65-F5344CB8AC3E}">
        <p14:creationId xmlns:p14="http://schemas.microsoft.com/office/powerpoint/2010/main" val="517891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Vpn</a:t>
            </a:r>
            <a:r>
              <a:rPr lang="en-IN" dirty="0" smtClean="0"/>
              <a:t> network </a:t>
            </a:r>
            <a:endParaRPr lang="en-IN" dirty="0"/>
          </a:p>
        </p:txBody>
      </p:sp>
      <p:sp>
        <p:nvSpPr>
          <p:cNvPr id="3" name="Content Placeholder 2"/>
          <p:cNvSpPr>
            <a:spLocks noGrp="1"/>
          </p:cNvSpPr>
          <p:nvPr>
            <p:ph idx="1"/>
          </p:nvPr>
        </p:nvSpPr>
        <p:spPr/>
        <p:txBody>
          <a:bodyPr>
            <a:normAutofit/>
          </a:bodyPr>
          <a:lstStyle/>
          <a:p>
            <a:r>
              <a:rPr lang="en-IN" sz="2000" b="1" dirty="0" smtClean="0"/>
              <a:t>Gateway subnet</a:t>
            </a:r>
            <a:r>
              <a:rPr lang="en-IN" sz="2000" dirty="0" smtClean="0"/>
              <a:t>: </a:t>
            </a:r>
            <a:r>
              <a:rPr lang="en-US" sz="2000" dirty="0"/>
              <a:t>A gateway IP refers to a device on a network which sends local network traffic to other networks. The subnet mask number helps to define the relationship between the host (computers, routers, switches, etc.) and the rest of the network</a:t>
            </a:r>
            <a:r>
              <a:rPr lang="en-US" sz="2000" dirty="0" smtClean="0"/>
              <a:t>.</a:t>
            </a:r>
            <a:endParaRPr lang="en-IN" sz="2000" dirty="0"/>
          </a:p>
          <a:p>
            <a:endParaRPr lang="en-IN" sz="2000" dirty="0" smtClean="0"/>
          </a:p>
          <a:p>
            <a:r>
              <a:rPr lang="en-IN" sz="2000" b="1" dirty="0" smtClean="0"/>
              <a:t>Virtual network gateway: is VPN gateway </a:t>
            </a:r>
            <a:endParaRPr lang="en-IN" sz="2000" b="1" dirty="0"/>
          </a:p>
        </p:txBody>
      </p:sp>
      <p:sp>
        <p:nvSpPr>
          <p:cNvPr id="4" name="Rounded Rectangle 3"/>
          <p:cNvSpPr/>
          <p:nvPr/>
        </p:nvSpPr>
        <p:spPr>
          <a:xfrm>
            <a:off x="1752600" y="4343400"/>
            <a:ext cx="1295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5715000" y="4191000"/>
            <a:ext cx="1295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Arrow 5"/>
          <p:cNvSpPr/>
          <p:nvPr/>
        </p:nvSpPr>
        <p:spPr>
          <a:xfrm>
            <a:off x="3238500" y="4873171"/>
            <a:ext cx="2438400"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loud 6"/>
          <p:cNvSpPr/>
          <p:nvPr/>
        </p:nvSpPr>
        <p:spPr>
          <a:xfrm>
            <a:off x="4038600" y="4648200"/>
            <a:ext cx="762000" cy="914400"/>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4343400" y="4343400"/>
            <a:ext cx="228600" cy="1782763"/>
          </a:xfrm>
          <a:prstGeom prst="rect">
            <a:avLst/>
          </a:prstGeom>
          <a:solidFill>
            <a:srgbClr val="FFC000"/>
          </a:solidFill>
        </p:spPr>
        <p:txBody>
          <a:bodyPr wrap="square" rtlCol="0">
            <a:spAutoFit/>
          </a:bodyPr>
          <a:lstStyle/>
          <a:p>
            <a:endParaRPr lang="en-IN" dirty="0"/>
          </a:p>
        </p:txBody>
      </p:sp>
    </p:spTree>
    <p:extLst>
      <p:ext uri="{BB962C8B-B14F-4D97-AF65-F5344CB8AC3E}">
        <p14:creationId xmlns:p14="http://schemas.microsoft.com/office/powerpoint/2010/main" val="25376515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3666" name="Group 111"/>
          <p:cNvGrpSpPr>
            <a:grpSpLocks/>
          </p:cNvGrpSpPr>
          <p:nvPr/>
        </p:nvGrpSpPr>
        <p:grpSpPr bwMode="auto">
          <a:xfrm>
            <a:off x="263792" y="1594131"/>
            <a:ext cx="8356127" cy="4200824"/>
            <a:chOff x="350838" y="982662"/>
            <a:chExt cx="11142908" cy="5601006"/>
          </a:xfrm>
        </p:grpSpPr>
        <p:sp>
          <p:nvSpPr>
            <p:cNvPr id="57" name="Rectangle 56"/>
            <p:cNvSpPr/>
            <p:nvPr/>
          </p:nvSpPr>
          <p:spPr bwMode="auto">
            <a:xfrm>
              <a:off x="2677790" y="3685898"/>
              <a:ext cx="820269" cy="373504"/>
            </a:xfrm>
            <a:prstGeom prst="rect">
              <a:avLst/>
            </a:prstGeom>
            <a:solidFill>
              <a:srgbClr val="012264"/>
            </a:solidFill>
            <a:ln w="10795" cap="flat" cmpd="sng" algn="ctr">
              <a:solidFill>
                <a:srgbClr val="04215B"/>
              </a:solid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58" name="Freeform 539"/>
            <p:cNvSpPr>
              <a:spLocks noChangeAspect="1"/>
            </p:cNvSpPr>
            <p:nvPr/>
          </p:nvSpPr>
          <p:spPr bwMode="auto">
            <a:xfrm>
              <a:off x="350838" y="2824503"/>
              <a:ext cx="2515415" cy="166073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078D7"/>
              </a:solidFill>
            </a:ln>
            <a:extLst/>
          </p:spPr>
          <p:txBody>
            <a:bodyPr lIns="50417" tIns="25208" rIns="50417" bIns="25208"/>
            <a:lstStyle/>
            <a:p>
              <a:pPr defTabSz="514153">
                <a:defRPr/>
              </a:pPr>
              <a:endParaRPr lang="en-US" sz="993" kern="0">
                <a:ln w="76200">
                  <a:solidFill>
                    <a:srgbClr val="FFFFFF"/>
                  </a:solidFill>
                </a:ln>
                <a:solidFill>
                  <a:srgbClr val="FFFFFF"/>
                </a:solidFill>
                <a:latin typeface="Segoe UI"/>
              </a:endParaRPr>
            </a:p>
          </p:txBody>
        </p:sp>
        <p:sp>
          <p:nvSpPr>
            <p:cNvPr id="113672" name="Freeform 78"/>
            <p:cNvSpPr>
              <a:spLocks noEditPoints="1"/>
            </p:cNvSpPr>
            <p:nvPr/>
          </p:nvSpPr>
          <p:spPr bwMode="black">
            <a:xfrm>
              <a:off x="1889372" y="3528363"/>
              <a:ext cx="717156" cy="714863"/>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45364" tIns="22682" rIns="45364" bIns="22682"/>
            <a:lstStyle/>
            <a:p>
              <a:endParaRPr lang="en-US" sz="1324"/>
            </a:p>
          </p:txBody>
        </p:sp>
        <p:sp>
          <p:nvSpPr>
            <p:cNvPr id="60" name="TextBox 59"/>
            <p:cNvSpPr txBox="1"/>
            <p:nvPr/>
          </p:nvSpPr>
          <p:spPr>
            <a:xfrm>
              <a:off x="791326" y="3623648"/>
              <a:ext cx="1174316" cy="489015"/>
            </a:xfrm>
            <a:prstGeom prst="rect">
              <a:avLst/>
            </a:prstGeom>
            <a:noFill/>
            <a:ln>
              <a:noFill/>
            </a:ln>
          </p:spPr>
          <p:txBody>
            <a:bodyPr wrap="none" lIns="0" tIns="0" rIns="0" bIns="0">
              <a:spAutoFit/>
            </a:bodyPr>
            <a:lstStyle/>
            <a:p>
              <a:pPr defTabSz="514153">
                <a:lnSpc>
                  <a:spcPct val="90000"/>
                </a:lnSpc>
                <a:spcBef>
                  <a:spcPct val="20000"/>
                </a:spcBef>
                <a:buSzPct val="80000"/>
                <a:defRPr/>
              </a:pPr>
              <a:r>
                <a:rPr lang="en-US" sz="1324" dirty="0">
                  <a:solidFill>
                    <a:srgbClr val="000000"/>
                  </a:solidFill>
                  <a:latin typeface="Segoe UI"/>
                </a:rPr>
                <a:t>Customer’s </a:t>
              </a:r>
              <a:br>
                <a:rPr lang="en-US" sz="1324" dirty="0">
                  <a:solidFill>
                    <a:srgbClr val="000000"/>
                  </a:solidFill>
                  <a:latin typeface="Segoe UI"/>
                </a:rPr>
              </a:br>
              <a:r>
                <a:rPr lang="en-US" sz="1324" dirty="0">
                  <a:solidFill>
                    <a:srgbClr val="000000"/>
                  </a:solidFill>
                  <a:latin typeface="Segoe UI"/>
                </a:rPr>
                <a:t>network</a:t>
              </a:r>
              <a:endParaRPr lang="en-US" sz="1324" dirty="0">
                <a:solidFill>
                  <a:srgbClr val="000000"/>
                </a:solidFill>
                <a:effectLst>
                  <a:outerShdw blurRad="38100" dist="38100" dir="2700000" algn="tl">
                    <a:srgbClr val="000000">
                      <a:alpha val="43137"/>
                    </a:srgbClr>
                  </a:outerShdw>
                </a:effectLst>
                <a:latin typeface="Segoe UI"/>
              </a:endParaRPr>
            </a:p>
          </p:txBody>
        </p:sp>
        <p:grpSp>
          <p:nvGrpSpPr>
            <p:cNvPr id="61" name="Group 60"/>
            <p:cNvGrpSpPr/>
            <p:nvPr/>
          </p:nvGrpSpPr>
          <p:grpSpPr>
            <a:xfrm>
              <a:off x="8013154" y="1753680"/>
              <a:ext cx="1100682" cy="1487386"/>
              <a:chOff x="5936940" y="1654482"/>
              <a:chExt cx="854945" cy="1132543"/>
            </a:xfrm>
            <a:solidFill>
              <a:srgbClr val="DE3C00"/>
            </a:solidFill>
          </p:grpSpPr>
          <p:sp>
            <p:nvSpPr>
              <p:cNvPr id="62" name="Rectangle 61"/>
              <p:cNvSpPr/>
              <p:nvPr/>
            </p:nvSpPr>
            <p:spPr bwMode="auto">
              <a:xfrm rot="16200000">
                <a:off x="5469389" y="2219654"/>
                <a:ext cx="1034923" cy="99820"/>
              </a:xfrm>
              <a:prstGeom prst="rect">
                <a:avLst/>
              </a:prstGeom>
              <a:grpFill/>
              <a:ln w="10795" cap="flat" cmpd="sng" algn="ctr">
                <a:solidFill>
                  <a:srgbClr val="DE3C00"/>
                </a:solid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63" name="Right Arrow 62"/>
              <p:cNvSpPr/>
              <p:nvPr/>
            </p:nvSpPr>
            <p:spPr bwMode="auto">
              <a:xfrm>
                <a:off x="5936940" y="1654482"/>
                <a:ext cx="854945" cy="209699"/>
              </a:xfrm>
              <a:prstGeom prst="rightArrow">
                <a:avLst/>
              </a:prstGeom>
              <a:grpFill/>
              <a:ln w="10795" cap="flat" cmpd="sng" algn="ctr">
                <a:solidFill>
                  <a:srgbClr val="DE3C00"/>
                </a:solid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grpSp>
        <p:grpSp>
          <p:nvGrpSpPr>
            <p:cNvPr id="64" name="Group 63"/>
            <p:cNvGrpSpPr/>
            <p:nvPr/>
          </p:nvGrpSpPr>
          <p:grpSpPr>
            <a:xfrm>
              <a:off x="8013153" y="4530519"/>
              <a:ext cx="1100683" cy="1448123"/>
              <a:chOff x="5936940" y="3683794"/>
              <a:chExt cx="854946" cy="1007119"/>
            </a:xfrm>
            <a:solidFill>
              <a:srgbClr val="1589DC"/>
            </a:solidFill>
          </p:grpSpPr>
          <p:sp>
            <p:nvSpPr>
              <p:cNvPr id="65" name="Rectangle 64"/>
              <p:cNvSpPr/>
              <p:nvPr/>
            </p:nvSpPr>
            <p:spPr bwMode="auto">
              <a:xfrm rot="16200000">
                <a:off x="5514217" y="4106517"/>
                <a:ext cx="945264" cy="99818"/>
              </a:xfrm>
              <a:prstGeom prst="rect">
                <a:avLst/>
              </a:prstGeom>
              <a:grp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66" name="Right Arrow 65"/>
              <p:cNvSpPr/>
              <p:nvPr/>
            </p:nvSpPr>
            <p:spPr bwMode="auto">
              <a:xfrm>
                <a:off x="5945371" y="4470208"/>
                <a:ext cx="846515" cy="220705"/>
              </a:xfrm>
              <a:prstGeom prst="rightArrow">
                <a:avLst/>
              </a:prstGeom>
              <a:grp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grpSp>
        <p:grpSp>
          <p:nvGrpSpPr>
            <p:cNvPr id="67" name="Group 3"/>
            <p:cNvGrpSpPr/>
            <p:nvPr/>
          </p:nvGrpSpPr>
          <p:grpSpPr>
            <a:xfrm>
              <a:off x="4741600" y="3272398"/>
              <a:ext cx="2323090" cy="1143664"/>
              <a:chOff x="3395787" y="2808815"/>
              <a:chExt cx="1804440" cy="795378"/>
            </a:xfrm>
            <a:solidFill>
              <a:srgbClr val="FFFFFF"/>
            </a:solidFill>
          </p:grpSpPr>
          <p:grpSp>
            <p:nvGrpSpPr>
              <p:cNvPr id="68" name="Group 4"/>
              <p:cNvGrpSpPr/>
              <p:nvPr/>
            </p:nvGrpSpPr>
            <p:grpSpPr>
              <a:xfrm>
                <a:off x="3395787" y="2808815"/>
                <a:ext cx="1804440" cy="795378"/>
                <a:chOff x="4693625" y="3254337"/>
                <a:chExt cx="3048917" cy="1308187"/>
              </a:xfrm>
              <a:grpFill/>
            </p:grpSpPr>
            <p:sp>
              <p:nvSpPr>
                <p:cNvPr id="70" name="Rectangle 8"/>
                <p:cNvSpPr/>
                <p:nvPr/>
              </p:nvSpPr>
              <p:spPr bwMode="auto">
                <a:xfrm>
                  <a:off x="4951866" y="3254337"/>
                  <a:ext cx="2514600" cy="1308187"/>
                </a:xfrm>
                <a:prstGeom prst="rect">
                  <a:avLst/>
                </a:prstGeom>
                <a:solidFill>
                  <a:srgbClr val="048CF5"/>
                </a:solidFill>
                <a:ln w="38100" cap="flat" cmpd="sng" algn="ctr">
                  <a:solidFill>
                    <a:srgbClr val="007DDE"/>
                  </a:solid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71" name="Oval 18"/>
                <p:cNvSpPr/>
                <p:nvPr/>
              </p:nvSpPr>
              <p:spPr bwMode="auto">
                <a:xfrm>
                  <a:off x="4693625" y="3254337"/>
                  <a:ext cx="553285" cy="1308187"/>
                </a:xfrm>
                <a:prstGeom prst="ellipse">
                  <a:avLst/>
                </a:prstGeom>
                <a:grpFill/>
                <a:ln w="38100" cap="flat" cmpd="sng" algn="ctr">
                  <a:solidFill>
                    <a:srgbClr val="007DDE"/>
                  </a:solid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72" name="Oval 31"/>
                <p:cNvSpPr/>
                <p:nvPr/>
              </p:nvSpPr>
              <p:spPr bwMode="auto">
                <a:xfrm>
                  <a:off x="7189256" y="3254337"/>
                  <a:ext cx="553286" cy="1308187"/>
                </a:xfrm>
                <a:prstGeom prst="ellipse">
                  <a:avLst/>
                </a:prstGeom>
                <a:solidFill>
                  <a:srgbClr val="FFFFFF"/>
                </a:solidFill>
                <a:ln w="38100" cap="flat" cmpd="sng" algn="ctr">
                  <a:solidFill>
                    <a:srgbClr val="0078D7"/>
                  </a:solid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grpSp>
          <p:sp>
            <p:nvSpPr>
              <p:cNvPr id="69" name="TextBox 7"/>
              <p:cNvSpPr txBox="1"/>
              <p:nvPr/>
            </p:nvSpPr>
            <p:spPr>
              <a:xfrm>
                <a:off x="3889658" y="3070084"/>
                <a:ext cx="883317" cy="346752"/>
              </a:xfrm>
              <a:prstGeom prst="rect">
                <a:avLst/>
              </a:prstGeom>
              <a:noFill/>
              <a:ln>
                <a:noFill/>
              </a:ln>
            </p:spPr>
            <p:txBody>
              <a:bodyPr wrap="none" lIns="0" tIns="0" rIns="0" bIns="0">
                <a:spAutoFit/>
              </a:bodyPr>
              <a:lstStyle/>
              <a:p>
                <a:pPr algn="ctr" defTabSz="514153">
                  <a:lnSpc>
                    <a:spcPct val="90000"/>
                  </a:lnSpc>
                  <a:spcBef>
                    <a:spcPct val="20000"/>
                  </a:spcBef>
                  <a:buSzPct val="80000"/>
                  <a:defRPr/>
                </a:pPr>
                <a:r>
                  <a:rPr lang="en-US" sz="1350" kern="0" dirty="0">
                    <a:solidFill>
                      <a:srgbClr val="FFFFFF"/>
                    </a:solidFill>
                    <a:effectLst>
                      <a:outerShdw blurRad="38100" dist="38100" dir="2700000" algn="tl">
                        <a:srgbClr val="000000">
                          <a:alpha val="43137"/>
                        </a:srgbClr>
                      </a:outerShdw>
                    </a:effectLst>
                    <a:latin typeface="Segoe UI"/>
                  </a:rPr>
                  <a:t>Customer’s</a:t>
                </a:r>
                <a:br>
                  <a:rPr lang="en-US" sz="1350" kern="0" dirty="0">
                    <a:solidFill>
                      <a:srgbClr val="FFFFFF"/>
                    </a:solidFill>
                    <a:effectLst>
                      <a:outerShdw blurRad="38100" dist="38100" dir="2700000" algn="tl">
                        <a:srgbClr val="000000">
                          <a:alpha val="43137"/>
                        </a:srgbClr>
                      </a:outerShdw>
                    </a:effectLst>
                    <a:latin typeface="Segoe UI"/>
                  </a:rPr>
                </a:br>
                <a:r>
                  <a:rPr lang="en-US" sz="1350" kern="0" dirty="0">
                    <a:solidFill>
                      <a:srgbClr val="FFFFFF"/>
                    </a:solidFill>
                    <a:effectLst>
                      <a:outerShdw blurRad="38100" dist="38100" dir="2700000" algn="tl">
                        <a:srgbClr val="000000">
                          <a:alpha val="43137"/>
                        </a:srgbClr>
                      </a:outerShdw>
                    </a:effectLst>
                    <a:latin typeface="Segoe UI"/>
                  </a:rPr>
                  <a:t>connection</a:t>
                </a:r>
              </a:p>
            </p:txBody>
          </p:sp>
        </p:grpSp>
        <p:sp>
          <p:nvSpPr>
            <p:cNvPr id="73" name="Rectangle 72"/>
            <p:cNvSpPr/>
            <p:nvPr/>
          </p:nvSpPr>
          <p:spPr bwMode="auto">
            <a:xfrm>
              <a:off x="3402577" y="3204546"/>
              <a:ext cx="1232938" cy="1289451"/>
            </a:xfrm>
            <a:prstGeom prst="rect">
              <a:avLst/>
            </a:prstGeom>
            <a:solidFill>
              <a:srgbClr val="FFFFFF"/>
            </a:solidFill>
            <a:ln w="76200" cap="flat" cmpd="sng" algn="ctr">
              <a:solidFill>
                <a:srgbClr val="002060"/>
              </a:solidFill>
              <a:prstDash val="solid"/>
              <a:headEnd type="none" w="med" len="med"/>
              <a:tailEnd type="none" w="med" len="med"/>
            </a:ln>
            <a:effectLst/>
          </p:spPr>
          <p:txBody>
            <a:bodyPr lIns="100834" tIns="80666" rIns="100834" bIns="80666" anchor="ctr"/>
            <a:lstStyle/>
            <a:p>
              <a:pPr algn="ctr" defTabSz="504006">
                <a:lnSpc>
                  <a:spcPct val="90000"/>
                </a:lnSpc>
                <a:defRPr/>
              </a:pPr>
              <a:r>
                <a:rPr lang="en-US" sz="1350" kern="0" spc="-28">
                  <a:solidFill>
                    <a:srgbClr val="000000"/>
                  </a:solidFill>
                  <a:latin typeface="Segoe UI"/>
                </a:rPr>
                <a:t>Partner Edge</a:t>
              </a:r>
              <a:endParaRPr lang="en-US" sz="1350" kern="0" spc="-28" dirty="0">
                <a:solidFill>
                  <a:srgbClr val="000000"/>
                </a:solidFill>
                <a:effectLst>
                  <a:outerShdw blurRad="38100" dist="38100" dir="2700000" algn="tl">
                    <a:srgbClr val="000000">
                      <a:alpha val="43137"/>
                    </a:srgbClr>
                  </a:outerShdw>
                </a:effectLst>
                <a:latin typeface="Segoe UI"/>
              </a:endParaRPr>
            </a:p>
          </p:txBody>
        </p:sp>
        <p:sp>
          <p:nvSpPr>
            <p:cNvPr id="74" name="Right Arrow 73"/>
            <p:cNvSpPr/>
            <p:nvPr/>
          </p:nvSpPr>
          <p:spPr bwMode="auto">
            <a:xfrm>
              <a:off x="8653152" y="3701461"/>
              <a:ext cx="496521" cy="319035"/>
            </a:xfrm>
            <a:prstGeom prst="rightArrow">
              <a:avLst/>
            </a:prstGeom>
            <a:solidFill>
              <a:srgbClr val="58024D"/>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75" name="Freeform 74"/>
            <p:cNvSpPr/>
            <p:nvPr/>
          </p:nvSpPr>
          <p:spPr bwMode="auto">
            <a:xfrm>
              <a:off x="4648306" y="3553616"/>
              <a:ext cx="482512" cy="164964"/>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76" name="Freeform 75"/>
            <p:cNvSpPr/>
            <p:nvPr/>
          </p:nvSpPr>
          <p:spPr bwMode="auto">
            <a:xfrm>
              <a:off x="4656088" y="3808844"/>
              <a:ext cx="482512" cy="164964"/>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77" name="Freeform 76"/>
            <p:cNvSpPr/>
            <p:nvPr/>
          </p:nvSpPr>
          <p:spPr bwMode="auto">
            <a:xfrm>
              <a:off x="4656088" y="4073409"/>
              <a:ext cx="479399" cy="158739"/>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78" name="Rectangle 49"/>
            <p:cNvSpPr/>
            <p:nvPr/>
          </p:nvSpPr>
          <p:spPr bwMode="auto">
            <a:xfrm>
              <a:off x="935578" y="5337212"/>
              <a:ext cx="799585" cy="320502"/>
            </a:xfrm>
            <a:prstGeom prst="rect">
              <a:avLst/>
            </a:prstGeom>
            <a:solidFill>
              <a:srgbClr val="B4009E">
                <a:lumMod val="50000"/>
              </a:srgbClr>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79" name="Rectangle 50"/>
            <p:cNvSpPr/>
            <p:nvPr/>
          </p:nvSpPr>
          <p:spPr bwMode="auto">
            <a:xfrm>
              <a:off x="935578" y="5737677"/>
              <a:ext cx="799585" cy="320502"/>
            </a:xfrm>
            <a:prstGeom prst="rect">
              <a:avLst/>
            </a:prstGeom>
            <a:solidFill>
              <a:srgbClr val="1589DC"/>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113690" name="TextBox 51"/>
            <p:cNvSpPr txBox="1">
              <a:spLocks noChangeArrowheads="1"/>
            </p:cNvSpPr>
            <p:nvPr/>
          </p:nvSpPr>
          <p:spPr bwMode="auto">
            <a:xfrm>
              <a:off x="1861349" y="5380320"/>
              <a:ext cx="3702678" cy="24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98500">
                <a:defRPr>
                  <a:solidFill>
                    <a:schemeClr val="tx1"/>
                  </a:solidFill>
                  <a:latin typeface="Segoe UI" panose="020B0502040204020203" pitchFamily="34" charset="0"/>
                  <a:ea typeface="MS PGothic" pitchFamily="34" charset="-128"/>
                </a:defRPr>
              </a:lvl1pPr>
              <a:lvl2pPr defTabSz="698500">
                <a:defRPr>
                  <a:solidFill>
                    <a:schemeClr val="tx1"/>
                  </a:solidFill>
                  <a:latin typeface="Segoe UI" panose="020B0502040204020203" pitchFamily="34" charset="0"/>
                  <a:ea typeface="MS PGothic" pitchFamily="34" charset="-128"/>
                </a:defRPr>
              </a:lvl2pPr>
              <a:lvl3pPr defTabSz="698500">
                <a:defRPr>
                  <a:solidFill>
                    <a:schemeClr val="tx1"/>
                  </a:solidFill>
                  <a:latin typeface="Segoe UI" panose="020B0502040204020203" pitchFamily="34" charset="0"/>
                  <a:ea typeface="MS PGothic" pitchFamily="34" charset="-128"/>
                </a:defRPr>
              </a:lvl3pPr>
              <a:lvl4pPr defTabSz="698500">
                <a:defRPr>
                  <a:solidFill>
                    <a:schemeClr val="tx1"/>
                  </a:solidFill>
                  <a:latin typeface="Segoe UI" panose="020B0502040204020203" pitchFamily="34" charset="0"/>
                  <a:ea typeface="MS PGothic" pitchFamily="34" charset="-128"/>
                </a:defRPr>
              </a:lvl4pPr>
              <a:lvl5pPr defTabSz="698500">
                <a:defRPr>
                  <a:solidFill>
                    <a:schemeClr val="tx1"/>
                  </a:solidFill>
                  <a:latin typeface="Segoe UI" panose="020B0502040204020203" pitchFamily="34" charset="0"/>
                  <a:ea typeface="MS PGothic" pitchFamily="34" charset="-128"/>
                </a:defRPr>
              </a:lvl5pPr>
              <a:lvl6pPr marL="23225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a:lnSpc>
                  <a:spcPct val="90000"/>
                </a:lnSpc>
                <a:spcBef>
                  <a:spcPct val="20000"/>
                </a:spcBef>
                <a:buSzPct val="80000"/>
              </a:pPr>
              <a:r>
                <a:rPr lang="en-US" altLang="en-US" sz="1324"/>
                <a:t>Traffic to public IP addresses in Azure</a:t>
              </a:r>
            </a:p>
          </p:txBody>
        </p:sp>
        <p:sp>
          <p:nvSpPr>
            <p:cNvPr id="113691" name="TextBox 52"/>
            <p:cNvSpPr txBox="1">
              <a:spLocks noChangeArrowheads="1"/>
            </p:cNvSpPr>
            <p:nvPr/>
          </p:nvSpPr>
          <p:spPr bwMode="auto">
            <a:xfrm>
              <a:off x="1861349" y="5760975"/>
              <a:ext cx="2656362" cy="24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98500">
                <a:defRPr>
                  <a:solidFill>
                    <a:schemeClr val="tx1"/>
                  </a:solidFill>
                  <a:latin typeface="Segoe UI" panose="020B0502040204020203" pitchFamily="34" charset="0"/>
                  <a:ea typeface="MS PGothic" pitchFamily="34" charset="-128"/>
                </a:defRPr>
              </a:lvl1pPr>
              <a:lvl2pPr defTabSz="698500">
                <a:defRPr>
                  <a:solidFill>
                    <a:schemeClr val="tx1"/>
                  </a:solidFill>
                  <a:latin typeface="Segoe UI" panose="020B0502040204020203" pitchFamily="34" charset="0"/>
                  <a:ea typeface="MS PGothic" pitchFamily="34" charset="-128"/>
                </a:defRPr>
              </a:lvl2pPr>
              <a:lvl3pPr defTabSz="698500">
                <a:defRPr>
                  <a:solidFill>
                    <a:schemeClr val="tx1"/>
                  </a:solidFill>
                  <a:latin typeface="Segoe UI" panose="020B0502040204020203" pitchFamily="34" charset="0"/>
                  <a:ea typeface="MS PGothic" pitchFamily="34" charset="-128"/>
                </a:defRPr>
              </a:lvl3pPr>
              <a:lvl4pPr defTabSz="698500">
                <a:defRPr>
                  <a:solidFill>
                    <a:schemeClr val="tx1"/>
                  </a:solidFill>
                  <a:latin typeface="Segoe UI" panose="020B0502040204020203" pitchFamily="34" charset="0"/>
                  <a:ea typeface="MS PGothic" pitchFamily="34" charset="-128"/>
                </a:defRPr>
              </a:lvl4pPr>
              <a:lvl5pPr defTabSz="698500">
                <a:defRPr>
                  <a:solidFill>
                    <a:schemeClr val="tx1"/>
                  </a:solidFill>
                  <a:latin typeface="Segoe UI" panose="020B0502040204020203" pitchFamily="34" charset="0"/>
                  <a:ea typeface="MS PGothic" pitchFamily="34" charset="-128"/>
                </a:defRPr>
              </a:lvl5pPr>
              <a:lvl6pPr marL="23225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a:lnSpc>
                  <a:spcPct val="90000"/>
                </a:lnSpc>
                <a:spcBef>
                  <a:spcPct val="20000"/>
                </a:spcBef>
                <a:buSzPct val="80000"/>
              </a:pPr>
              <a:r>
                <a:rPr lang="en-US" altLang="en-US" sz="1324"/>
                <a:t>Traffic to Virtual Networks </a:t>
              </a:r>
            </a:p>
          </p:txBody>
        </p:sp>
        <p:sp>
          <p:nvSpPr>
            <p:cNvPr id="82" name="Rectangle 53"/>
            <p:cNvSpPr/>
            <p:nvPr/>
          </p:nvSpPr>
          <p:spPr bwMode="auto">
            <a:xfrm>
              <a:off x="943753" y="4926336"/>
              <a:ext cx="799585" cy="320502"/>
            </a:xfrm>
            <a:prstGeom prst="rect">
              <a:avLst/>
            </a:prstGeom>
            <a:solidFill>
              <a:srgbClr val="DE3C00"/>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113695" name="TextBox 54"/>
            <p:cNvSpPr txBox="1">
              <a:spLocks noChangeArrowheads="1"/>
            </p:cNvSpPr>
            <p:nvPr/>
          </p:nvSpPr>
          <p:spPr bwMode="auto">
            <a:xfrm>
              <a:off x="1861349" y="4978576"/>
              <a:ext cx="5062281" cy="24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98500">
                <a:defRPr>
                  <a:solidFill>
                    <a:schemeClr val="tx1"/>
                  </a:solidFill>
                  <a:latin typeface="Segoe UI" panose="020B0502040204020203" pitchFamily="34" charset="0"/>
                  <a:ea typeface="MS PGothic" pitchFamily="34" charset="-128"/>
                </a:defRPr>
              </a:lvl1pPr>
              <a:lvl2pPr defTabSz="698500">
                <a:defRPr>
                  <a:solidFill>
                    <a:schemeClr val="tx1"/>
                  </a:solidFill>
                  <a:latin typeface="Segoe UI" panose="020B0502040204020203" pitchFamily="34" charset="0"/>
                  <a:ea typeface="MS PGothic" pitchFamily="34" charset="-128"/>
                </a:defRPr>
              </a:lvl2pPr>
              <a:lvl3pPr defTabSz="698500">
                <a:defRPr>
                  <a:solidFill>
                    <a:schemeClr val="tx1"/>
                  </a:solidFill>
                  <a:latin typeface="Segoe UI" panose="020B0502040204020203" pitchFamily="34" charset="0"/>
                  <a:ea typeface="MS PGothic" pitchFamily="34" charset="-128"/>
                </a:defRPr>
              </a:lvl3pPr>
              <a:lvl4pPr defTabSz="698500">
                <a:defRPr>
                  <a:solidFill>
                    <a:schemeClr val="tx1"/>
                  </a:solidFill>
                  <a:latin typeface="Segoe UI" panose="020B0502040204020203" pitchFamily="34" charset="0"/>
                  <a:ea typeface="MS PGothic" pitchFamily="34" charset="-128"/>
                </a:defRPr>
              </a:lvl4pPr>
              <a:lvl5pPr defTabSz="698500">
                <a:defRPr>
                  <a:solidFill>
                    <a:schemeClr val="tx1"/>
                  </a:solidFill>
                  <a:latin typeface="Segoe UI" panose="020B0502040204020203" pitchFamily="34" charset="0"/>
                  <a:ea typeface="MS PGothic" pitchFamily="34" charset="-128"/>
                </a:defRPr>
              </a:lvl5pPr>
              <a:lvl6pPr marL="23225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a:lnSpc>
                  <a:spcPct val="90000"/>
                </a:lnSpc>
                <a:spcBef>
                  <a:spcPct val="20000"/>
                </a:spcBef>
                <a:buSzPct val="80000"/>
              </a:pPr>
              <a:r>
                <a:rPr lang="en-US" altLang="en-US" sz="1324"/>
                <a:t>Traffic to Office 365 Services and soon CRM Online</a:t>
              </a:r>
            </a:p>
          </p:txBody>
        </p:sp>
        <p:grpSp>
          <p:nvGrpSpPr>
            <p:cNvPr id="113696" name="Group 83"/>
            <p:cNvGrpSpPr>
              <a:grpSpLocks/>
            </p:cNvGrpSpPr>
            <p:nvPr/>
          </p:nvGrpSpPr>
          <p:grpSpPr bwMode="auto">
            <a:xfrm>
              <a:off x="8946776" y="982662"/>
              <a:ext cx="2546970" cy="1691982"/>
              <a:chOff x="8946776" y="982662"/>
              <a:chExt cx="2546970" cy="1691982"/>
            </a:xfrm>
          </p:grpSpPr>
          <p:sp>
            <p:nvSpPr>
              <p:cNvPr id="85"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DE3C00"/>
                </a:solidFill>
              </a:ln>
              <a:extLst/>
            </p:spPr>
            <p:txBody>
              <a:bodyPr lIns="50417" tIns="25208" rIns="50417" bIns="25208"/>
              <a:lstStyle/>
              <a:p>
                <a:pPr defTabSz="514153">
                  <a:defRPr/>
                </a:pPr>
                <a:endParaRPr lang="en-US" sz="993" kern="0">
                  <a:solidFill>
                    <a:srgbClr val="FFFFFF"/>
                  </a:solidFill>
                  <a:latin typeface="Segoe UI"/>
                </a:endParaRPr>
              </a:p>
            </p:txBody>
          </p:sp>
          <p:pic>
            <p:nvPicPr>
              <p:cNvPr id="113728" name="Picture 8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1954" y="1183111"/>
                <a:ext cx="657364" cy="65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29" name="Picture 8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0037" y="1942881"/>
                <a:ext cx="542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30"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18452" y="1942881"/>
                <a:ext cx="557336" cy="5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31" name="Picture 8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1278" y="1942881"/>
                <a:ext cx="563781" cy="56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697" name="Group 89"/>
            <p:cNvGrpSpPr>
              <a:grpSpLocks/>
            </p:cNvGrpSpPr>
            <p:nvPr/>
          </p:nvGrpSpPr>
          <p:grpSpPr bwMode="auto">
            <a:xfrm>
              <a:off x="8946776" y="2955276"/>
              <a:ext cx="2546970" cy="1691982"/>
              <a:chOff x="8946776" y="2955276"/>
              <a:chExt cx="2546970" cy="1691982"/>
            </a:xfrm>
          </p:grpSpPr>
          <p:sp>
            <p:nvSpPr>
              <p:cNvPr id="91"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B4009E">
                    <a:lumMod val="50000"/>
                  </a:srgbClr>
                </a:solidFill>
              </a:ln>
              <a:extLst/>
            </p:spPr>
            <p:txBody>
              <a:bodyPr lIns="50417" tIns="25208" rIns="50417" bIns="25208"/>
              <a:lstStyle/>
              <a:p>
                <a:pPr defTabSz="514153">
                  <a:defRPr/>
                </a:pPr>
                <a:endParaRPr lang="en-US" sz="993" kern="0">
                  <a:solidFill>
                    <a:srgbClr val="FFFFFF"/>
                  </a:solidFill>
                  <a:latin typeface="Segoe UI"/>
                </a:endParaRPr>
              </a:p>
            </p:txBody>
          </p:sp>
          <p:pic>
            <p:nvPicPr>
              <p:cNvPr id="113715" name="Picture 9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3111" y="2971886"/>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16" name="Picture 9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50669"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17" name="Picture 93"/>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48338"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18" name="Picture 94"/>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69669" y="4214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19" name="Picture 95"/>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46008"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20" name="Picture 96"/>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43678"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21" name="Picture 9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214910" y="4214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22" name="Picture 98"/>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99830" y="4214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23" name="Picture 99"/>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184750" y="4214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24" name="Picture 100"/>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441348"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698" name="Group 101"/>
            <p:cNvGrpSpPr>
              <a:grpSpLocks/>
            </p:cNvGrpSpPr>
            <p:nvPr/>
          </p:nvGrpSpPr>
          <p:grpSpPr bwMode="auto">
            <a:xfrm>
              <a:off x="8946776" y="4891686"/>
              <a:ext cx="2546969" cy="1691982"/>
              <a:chOff x="8946776" y="4891686"/>
              <a:chExt cx="2546969" cy="1691982"/>
            </a:xfrm>
          </p:grpSpPr>
          <p:sp>
            <p:nvSpPr>
              <p:cNvPr id="103"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472C1"/>
                </a:solidFill>
              </a:ln>
              <a:extLst/>
            </p:spPr>
            <p:txBody>
              <a:bodyPr lIns="50417" tIns="25208" rIns="50417" bIns="25208"/>
              <a:lstStyle/>
              <a:p>
                <a:pPr defTabSz="514153">
                  <a:defRPr/>
                </a:pPr>
                <a:endParaRPr lang="en-US" sz="993" kern="0">
                  <a:solidFill>
                    <a:srgbClr val="FFFFFF"/>
                  </a:solidFill>
                  <a:latin typeface="Segoe UI"/>
                </a:endParaRPr>
              </a:p>
            </p:txBody>
          </p:sp>
          <p:pic>
            <p:nvPicPr>
              <p:cNvPr id="113708" name="Picture 103"/>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266237" y="5913772"/>
                <a:ext cx="462449" cy="46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09" name="Picture 104"/>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631326" y="5913772"/>
                <a:ext cx="555290" cy="5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10" name="Picture 10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22219" y="5913772"/>
                <a:ext cx="515575" cy="51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11" name="Picture 106"/>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704415" y="4973841"/>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8" name="Rectangle 107"/>
            <p:cNvSpPr/>
            <p:nvPr/>
          </p:nvSpPr>
          <p:spPr bwMode="auto">
            <a:xfrm>
              <a:off x="6939458" y="4073409"/>
              <a:ext cx="527649" cy="158739"/>
            </a:xfrm>
            <a:prstGeom prst="rect">
              <a:avLst/>
            </a:prstGeom>
            <a:solidFill>
              <a:srgbClr val="1589DC"/>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1589DC"/>
                </a:solidFill>
                <a:latin typeface="Segoe UI"/>
              </a:endParaRPr>
            </a:p>
          </p:txBody>
        </p:sp>
        <p:sp>
          <p:nvSpPr>
            <p:cNvPr id="109" name="Rectangle 108"/>
            <p:cNvSpPr/>
            <p:nvPr/>
          </p:nvSpPr>
          <p:spPr bwMode="auto">
            <a:xfrm>
              <a:off x="6944127" y="3808844"/>
              <a:ext cx="527650" cy="168077"/>
            </a:xfrm>
            <a:prstGeom prst="rect">
              <a:avLst/>
            </a:prstGeom>
            <a:solidFill>
              <a:srgbClr val="58024D"/>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110" name="Rectangle 109"/>
            <p:cNvSpPr/>
            <p:nvPr/>
          </p:nvSpPr>
          <p:spPr bwMode="auto">
            <a:xfrm>
              <a:off x="6939458" y="3545834"/>
              <a:ext cx="527649" cy="168077"/>
            </a:xfrm>
            <a:prstGeom prst="rect">
              <a:avLst/>
            </a:prstGeom>
            <a:solidFill>
              <a:srgbClr val="DE3C00"/>
            </a:solidFill>
            <a:ln w="10795" cap="flat" cmpd="sng" algn="ctr">
              <a:noFill/>
              <a:prstDash val="solid"/>
              <a:headEnd type="none" w="med" len="med"/>
              <a:tailEnd type="none" w="med" len="med"/>
            </a:ln>
            <a:effectLst/>
          </p:spPr>
          <p:txBody>
            <a:bodyPr lIns="100834" tIns="80666" rIns="100834" bIns="80666"/>
            <a:lstStyle/>
            <a:p>
              <a:pPr algn="ctr" defTabSz="504006">
                <a:lnSpc>
                  <a:spcPct val="90000"/>
                </a:lnSpc>
                <a:defRPr/>
              </a:pPr>
              <a:endParaRPr lang="en-US" sz="1103" kern="0" spc="-28" dirty="0">
                <a:solidFill>
                  <a:srgbClr val="FFFFFF"/>
                </a:solidFill>
                <a:latin typeface="Segoe UI"/>
              </a:endParaRPr>
            </a:p>
          </p:txBody>
        </p:sp>
        <p:sp>
          <p:nvSpPr>
            <p:cNvPr id="111" name="Rectangle 110"/>
            <p:cNvSpPr/>
            <p:nvPr/>
          </p:nvSpPr>
          <p:spPr bwMode="auto">
            <a:xfrm>
              <a:off x="7458653" y="3241069"/>
              <a:ext cx="1232938" cy="1289451"/>
            </a:xfrm>
            <a:prstGeom prst="rect">
              <a:avLst/>
            </a:prstGeom>
            <a:solidFill>
              <a:srgbClr val="FFFFFF"/>
            </a:solidFill>
            <a:ln w="76200" cap="flat" cmpd="sng" algn="ctr">
              <a:solidFill>
                <a:srgbClr val="04266C"/>
              </a:solidFill>
              <a:prstDash val="solid"/>
              <a:headEnd type="none" w="med" len="med"/>
              <a:tailEnd type="none" w="med" len="med"/>
            </a:ln>
            <a:effectLst/>
          </p:spPr>
          <p:txBody>
            <a:bodyPr lIns="100834" tIns="80666" rIns="100834" bIns="80666" anchor="ctr"/>
            <a:lstStyle/>
            <a:p>
              <a:pPr algn="ctr" defTabSz="504006">
                <a:lnSpc>
                  <a:spcPct val="90000"/>
                </a:lnSpc>
                <a:defRPr/>
              </a:pPr>
              <a:r>
                <a:rPr lang="en-US" sz="1350" kern="0" spc="-28" dirty="0">
                  <a:solidFill>
                    <a:srgbClr val="000000"/>
                  </a:solidFill>
                  <a:latin typeface="Segoe UI"/>
                </a:rPr>
                <a:t>Microsoft Edge</a:t>
              </a:r>
              <a:endParaRPr lang="en-US" sz="1350" kern="0" spc="-28" dirty="0">
                <a:solidFill>
                  <a:srgbClr val="000000"/>
                </a:solidFill>
                <a:effectLst>
                  <a:outerShdw blurRad="38100" dist="38100" dir="2700000" algn="tl">
                    <a:srgbClr val="000000">
                      <a:alpha val="43137"/>
                    </a:srgbClr>
                  </a:outerShdw>
                </a:effectLst>
                <a:latin typeface="Segoe UI"/>
              </a:endParaRPr>
            </a:p>
          </p:txBody>
        </p:sp>
      </p:grpSp>
      <p:sp>
        <p:nvSpPr>
          <p:cNvPr id="2" name="Title 1"/>
          <p:cNvSpPr>
            <a:spLocks noGrp="1"/>
          </p:cNvSpPr>
          <p:nvPr>
            <p:ph type="title"/>
          </p:nvPr>
        </p:nvSpPr>
        <p:spPr/>
        <p:txBody>
          <a:bodyPr/>
          <a:lstStyle/>
          <a:p>
            <a:pPr>
              <a:defRPr/>
            </a:pPr>
            <a:r>
              <a:rPr dirty="0"/>
              <a:t>ExpressRoute connectivity</a:t>
            </a:r>
          </a:p>
        </p:txBody>
      </p:sp>
    </p:spTree>
    <p:extLst>
      <p:ext uri="{BB962C8B-B14F-4D97-AF65-F5344CB8AC3E}">
        <p14:creationId xmlns:p14="http://schemas.microsoft.com/office/powerpoint/2010/main" val="273053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4491C"/>
                </a:solidFill>
              </a:rPr>
              <a:t>VNet to VNet peering</a:t>
            </a:r>
          </a:p>
        </p:txBody>
      </p:sp>
      <p:sp>
        <p:nvSpPr>
          <p:cNvPr id="3" name="Text Placeholder 2"/>
          <p:cNvSpPr>
            <a:spLocks noGrp="1"/>
          </p:cNvSpPr>
          <p:nvPr>
            <p:ph type="body" sz="quarter" idx="10"/>
          </p:nvPr>
        </p:nvSpPr>
        <p:spPr>
          <a:xfrm>
            <a:off x="201977" y="1748222"/>
            <a:ext cx="4554552" cy="3269109"/>
          </a:xfrm>
        </p:spPr>
        <p:txBody>
          <a:bodyPr/>
          <a:lstStyle/>
          <a:p>
            <a:r>
              <a:rPr lang="en-US" sz="2353" dirty="0"/>
              <a:t>Private connectivity from VM to VM in different </a:t>
            </a:r>
            <a:r>
              <a:rPr lang="en-US" sz="2353" dirty="0" err="1"/>
              <a:t>VNets</a:t>
            </a:r>
            <a:endParaRPr lang="en-US" sz="2353" dirty="0"/>
          </a:p>
          <a:p>
            <a:r>
              <a:rPr lang="en-US" sz="2353" dirty="0"/>
              <a:t>Connection through the gateway</a:t>
            </a:r>
          </a:p>
          <a:p>
            <a:r>
              <a:rPr lang="en-US" sz="2353" b="1" u="sng" dirty="0"/>
              <a:t>NEW</a:t>
            </a:r>
          </a:p>
          <a:p>
            <a:r>
              <a:rPr lang="en-US" sz="2353" b="1" dirty="0"/>
              <a:t>VNet Peering GA</a:t>
            </a:r>
          </a:p>
          <a:p>
            <a:r>
              <a:rPr lang="en-US" sz="2353" b="1" dirty="0"/>
              <a:t>Direct full mesh connectivity</a:t>
            </a:r>
          </a:p>
          <a:p>
            <a:r>
              <a:rPr lang="en-US" sz="2353" b="1" dirty="0"/>
              <a:t>Latency and throughput at par as single VNet!</a:t>
            </a:r>
          </a:p>
          <a:p>
            <a:endParaRPr lang="en-US" sz="2353" b="1" dirty="0"/>
          </a:p>
        </p:txBody>
      </p:sp>
      <p:grpSp>
        <p:nvGrpSpPr>
          <p:cNvPr id="9" name="Group 8"/>
          <p:cNvGrpSpPr/>
          <p:nvPr/>
        </p:nvGrpSpPr>
        <p:grpSpPr>
          <a:xfrm>
            <a:off x="5357312" y="3899618"/>
            <a:ext cx="2777938" cy="1479085"/>
            <a:chOff x="4977307" y="1363663"/>
            <a:chExt cx="7414494" cy="4032552"/>
          </a:xfrm>
        </p:grpSpPr>
        <p:sp>
          <p:nvSpPr>
            <p:cNvPr id="10" name="Rectangle 9"/>
            <p:cNvSpPr/>
            <p:nvPr/>
          </p:nvSpPr>
          <p:spPr bwMode="auto">
            <a:xfrm>
              <a:off x="4977307" y="1363663"/>
              <a:ext cx="7207946" cy="3733973"/>
            </a:xfrm>
            <a:prstGeom prst="rect">
              <a:avLst/>
            </a:prstGeom>
            <a:noFill/>
            <a:ln w="28575">
              <a:solidFill>
                <a:schemeClr val="accent2"/>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endParaRPr>
            </a:p>
          </p:txBody>
        </p:sp>
        <p:pic>
          <p:nvPicPr>
            <p:cNvPr id="11" name="Picture 10"/>
            <p:cNvPicPr>
              <a:picLocks noChangeAspect="1"/>
            </p:cNvPicPr>
            <p:nvPr/>
          </p:nvPicPr>
          <p:blipFill>
            <a:blip r:embed="rId2"/>
            <a:stretch>
              <a:fillRect/>
            </a:stretch>
          </p:blipFill>
          <p:spPr>
            <a:xfrm>
              <a:off x="11171237" y="4799057"/>
              <a:ext cx="1220564" cy="597158"/>
            </a:xfrm>
            <a:prstGeom prst="rect">
              <a:avLst/>
            </a:prstGeom>
          </p:spPr>
        </p:pic>
      </p:grpSp>
      <p:grpSp>
        <p:nvGrpSpPr>
          <p:cNvPr id="16" name="Group 15"/>
          <p:cNvGrpSpPr/>
          <p:nvPr/>
        </p:nvGrpSpPr>
        <p:grpSpPr>
          <a:xfrm>
            <a:off x="5361727" y="1394089"/>
            <a:ext cx="3469295" cy="1765987"/>
            <a:chOff x="7292320" y="638202"/>
            <a:chExt cx="4718482" cy="2401865"/>
          </a:xfrm>
        </p:grpSpPr>
        <p:sp>
          <p:nvSpPr>
            <p:cNvPr id="7" name="Rectangle 6"/>
            <p:cNvSpPr/>
            <p:nvPr/>
          </p:nvSpPr>
          <p:spPr bwMode="auto">
            <a:xfrm>
              <a:off x="7292320" y="1028409"/>
              <a:ext cx="3672938" cy="1862710"/>
            </a:xfrm>
            <a:prstGeom prst="rect">
              <a:avLst/>
            </a:prstGeom>
            <a:noFill/>
            <a:ln w="28575">
              <a:solidFill>
                <a:schemeClr val="accent2"/>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endParaRPr>
            </a:p>
          </p:txBody>
        </p:sp>
        <p:pic>
          <p:nvPicPr>
            <p:cNvPr id="8" name="Picture 7"/>
            <p:cNvPicPr>
              <a:picLocks noChangeAspect="1"/>
            </p:cNvPicPr>
            <p:nvPr/>
          </p:nvPicPr>
          <p:blipFill>
            <a:blip r:embed="rId2"/>
            <a:stretch>
              <a:fillRect/>
            </a:stretch>
          </p:blipFill>
          <p:spPr>
            <a:xfrm>
              <a:off x="10448548" y="2742172"/>
              <a:ext cx="621960" cy="297895"/>
            </a:xfrm>
            <a:prstGeom prst="rect">
              <a:avLst/>
            </a:prstGeom>
          </p:spPr>
        </p:pic>
        <p:sp>
          <p:nvSpPr>
            <p:cNvPr id="12" name="TextBox 11"/>
            <p:cNvSpPr txBox="1"/>
            <p:nvPr/>
          </p:nvSpPr>
          <p:spPr>
            <a:xfrm>
              <a:off x="9907705" y="638202"/>
              <a:ext cx="2103097" cy="544881"/>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324" kern="0" dirty="0">
                  <a:gradFill>
                    <a:gsLst>
                      <a:gs pos="2917">
                        <a:schemeClr val="tx1"/>
                      </a:gs>
                      <a:gs pos="30000">
                        <a:schemeClr val="tx1"/>
                      </a:gs>
                    </a:gsLst>
                    <a:lin ang="5400000" scaled="0"/>
                  </a:gradFill>
                </a:rPr>
                <a:t>10.0.0.0/16</a:t>
              </a:r>
            </a:p>
          </p:txBody>
        </p:sp>
      </p:grpSp>
      <p:sp>
        <p:nvSpPr>
          <p:cNvPr id="13" name="TextBox 12"/>
          <p:cNvSpPr txBox="1"/>
          <p:nvPr/>
        </p:nvSpPr>
        <p:spPr>
          <a:xfrm>
            <a:off x="7293005" y="3599404"/>
            <a:ext cx="1546316" cy="400627"/>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324" kern="0" dirty="0">
                <a:gradFill>
                  <a:gsLst>
                    <a:gs pos="2917">
                      <a:schemeClr val="tx1"/>
                    </a:gs>
                    <a:gs pos="30000">
                      <a:schemeClr val="tx1"/>
                    </a:gs>
                  </a:gsLst>
                  <a:lin ang="5400000" scaled="0"/>
                </a:gradFill>
              </a:rPr>
              <a:t>10.0.1.0/16</a:t>
            </a:r>
          </a:p>
        </p:txBody>
      </p:sp>
      <p:pic>
        <p:nvPicPr>
          <p:cNvPr id="14" name="Picture 13"/>
          <p:cNvPicPr>
            <a:picLocks noChangeAspect="1"/>
          </p:cNvPicPr>
          <p:nvPr/>
        </p:nvPicPr>
        <p:blipFill>
          <a:blip r:embed="rId3"/>
          <a:stretch>
            <a:fillRect/>
          </a:stretch>
        </p:blipFill>
        <p:spPr>
          <a:xfrm>
            <a:off x="6512142" y="3715270"/>
            <a:ext cx="390893" cy="390893"/>
          </a:xfrm>
          <a:prstGeom prst="rect">
            <a:avLst/>
          </a:prstGeom>
        </p:spPr>
      </p:pic>
      <p:pic>
        <p:nvPicPr>
          <p:cNvPr id="15" name="Picture 14"/>
          <p:cNvPicPr>
            <a:picLocks noChangeAspect="1"/>
          </p:cNvPicPr>
          <p:nvPr/>
        </p:nvPicPr>
        <p:blipFill>
          <a:blip r:embed="rId3"/>
          <a:stretch>
            <a:fillRect/>
          </a:stretch>
        </p:blipFill>
        <p:spPr>
          <a:xfrm>
            <a:off x="6512142" y="2798982"/>
            <a:ext cx="390893" cy="390893"/>
          </a:xfrm>
          <a:prstGeom prst="rect">
            <a:avLst/>
          </a:prstGeom>
        </p:spPr>
      </p:pic>
      <p:sp>
        <p:nvSpPr>
          <p:cNvPr id="17" name="Up-Down Arrow 16"/>
          <p:cNvSpPr/>
          <p:nvPr/>
        </p:nvSpPr>
        <p:spPr bwMode="auto">
          <a:xfrm>
            <a:off x="6588934" y="3189875"/>
            <a:ext cx="237308" cy="525395"/>
          </a:xfrm>
          <a:prstGeom prst="up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endParaRPr>
          </a:p>
        </p:txBody>
      </p:sp>
      <p:sp>
        <p:nvSpPr>
          <p:cNvPr id="22" name="Rectangle 21"/>
          <p:cNvSpPr/>
          <p:nvPr/>
        </p:nvSpPr>
        <p:spPr bwMode="auto">
          <a:xfrm>
            <a:off x="4840924" y="1412044"/>
            <a:ext cx="3630481" cy="4101121"/>
          </a:xfrm>
          <a:prstGeom prst="rect">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endParaRPr>
          </a:p>
        </p:txBody>
      </p:sp>
      <p:sp>
        <p:nvSpPr>
          <p:cNvPr id="27" name="TextBox 26"/>
          <p:cNvSpPr txBox="1"/>
          <p:nvPr/>
        </p:nvSpPr>
        <p:spPr>
          <a:xfrm>
            <a:off x="6707588" y="3222048"/>
            <a:ext cx="1218912" cy="542973"/>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176" kern="0" dirty="0" err="1">
                <a:gradFill>
                  <a:gsLst>
                    <a:gs pos="2917">
                      <a:schemeClr val="tx1"/>
                    </a:gs>
                    <a:gs pos="30000">
                      <a:schemeClr val="tx1"/>
                    </a:gs>
                  </a:gsLst>
                  <a:lin ang="5400000" scaled="0"/>
                </a:gradFill>
              </a:rPr>
              <a:t>IPSec</a:t>
            </a:r>
            <a:r>
              <a:rPr lang="en-US" sz="1176" kern="0" dirty="0">
                <a:gradFill>
                  <a:gsLst>
                    <a:gs pos="2917">
                      <a:schemeClr val="tx1"/>
                    </a:gs>
                    <a:gs pos="30000">
                      <a:schemeClr val="tx1"/>
                    </a:gs>
                  </a:gsLst>
                  <a:lin ang="5400000" scaled="0"/>
                </a:gradFill>
              </a:rPr>
              <a:t> VPN Tunnel</a:t>
            </a:r>
          </a:p>
        </p:txBody>
      </p:sp>
      <p:grpSp>
        <p:nvGrpSpPr>
          <p:cNvPr id="28" name="Group 27"/>
          <p:cNvGrpSpPr/>
          <p:nvPr/>
        </p:nvGrpSpPr>
        <p:grpSpPr>
          <a:xfrm>
            <a:off x="7112503" y="1922984"/>
            <a:ext cx="618928" cy="647471"/>
            <a:chOff x="11171237" y="1459715"/>
            <a:chExt cx="992966" cy="1094547"/>
          </a:xfrm>
          <a:solidFill>
            <a:schemeClr val="accent2">
              <a:lumMod val="40000"/>
              <a:lumOff val="60000"/>
            </a:schemeClr>
          </a:solidFill>
        </p:grpSpPr>
        <p:sp>
          <p:nvSpPr>
            <p:cNvPr id="29" name="Rounded Rectangle 28"/>
            <p:cNvSpPr/>
            <p:nvPr/>
          </p:nvSpPr>
          <p:spPr bwMode="auto">
            <a:xfrm>
              <a:off x="11171237" y="1459715"/>
              <a:ext cx="992966" cy="1094547"/>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endParaRPr>
            </a:p>
          </p:txBody>
        </p:sp>
        <p:pic>
          <p:nvPicPr>
            <p:cNvPr id="30" name="Picture 29"/>
            <p:cNvPicPr>
              <a:picLocks noChangeAspect="1"/>
            </p:cNvPicPr>
            <p:nvPr/>
          </p:nvPicPr>
          <p:blipFill>
            <a:blip r:embed="rId4"/>
            <a:stretch>
              <a:fillRect/>
            </a:stretch>
          </p:blipFill>
          <p:spPr>
            <a:xfrm>
              <a:off x="11287898" y="1765328"/>
              <a:ext cx="452930" cy="452930"/>
            </a:xfrm>
            <a:prstGeom prst="rect">
              <a:avLst/>
            </a:prstGeom>
            <a:grpFill/>
          </p:spPr>
        </p:pic>
        <p:pic>
          <p:nvPicPr>
            <p:cNvPr id="31" name="Picture 30"/>
            <p:cNvPicPr>
              <a:picLocks noChangeAspect="1"/>
            </p:cNvPicPr>
            <p:nvPr/>
          </p:nvPicPr>
          <p:blipFill>
            <a:blip r:embed="rId4"/>
            <a:stretch>
              <a:fillRect/>
            </a:stretch>
          </p:blipFill>
          <p:spPr>
            <a:xfrm>
              <a:off x="11651272" y="1985416"/>
              <a:ext cx="452930" cy="452930"/>
            </a:xfrm>
            <a:prstGeom prst="rect">
              <a:avLst/>
            </a:prstGeom>
            <a:grpFill/>
          </p:spPr>
        </p:pic>
      </p:grpSp>
      <p:grpSp>
        <p:nvGrpSpPr>
          <p:cNvPr id="32" name="Group 31"/>
          <p:cNvGrpSpPr/>
          <p:nvPr/>
        </p:nvGrpSpPr>
        <p:grpSpPr>
          <a:xfrm>
            <a:off x="5666734" y="1895530"/>
            <a:ext cx="681889" cy="702381"/>
            <a:chOff x="11171237" y="3649008"/>
            <a:chExt cx="992966" cy="1094547"/>
          </a:xfrm>
          <a:solidFill>
            <a:schemeClr val="accent2">
              <a:lumMod val="40000"/>
              <a:lumOff val="60000"/>
            </a:schemeClr>
          </a:solidFill>
        </p:grpSpPr>
        <p:sp>
          <p:nvSpPr>
            <p:cNvPr id="33" name="Rounded Rectangle 32"/>
            <p:cNvSpPr/>
            <p:nvPr/>
          </p:nvSpPr>
          <p:spPr bwMode="auto">
            <a:xfrm>
              <a:off x="11171237" y="3649008"/>
              <a:ext cx="992966" cy="1094547"/>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endParaRPr>
            </a:p>
          </p:txBody>
        </p:sp>
        <p:pic>
          <p:nvPicPr>
            <p:cNvPr id="34" name="Picture 33"/>
            <p:cNvPicPr>
              <a:picLocks noChangeAspect="1"/>
            </p:cNvPicPr>
            <p:nvPr/>
          </p:nvPicPr>
          <p:blipFill>
            <a:blip r:embed="rId5"/>
            <a:stretch>
              <a:fillRect/>
            </a:stretch>
          </p:blipFill>
          <p:spPr>
            <a:xfrm>
              <a:off x="11301005" y="3942381"/>
              <a:ext cx="390034" cy="379226"/>
            </a:xfrm>
            <a:prstGeom prst="rect">
              <a:avLst/>
            </a:prstGeom>
            <a:grpFill/>
          </p:spPr>
        </p:pic>
        <p:pic>
          <p:nvPicPr>
            <p:cNvPr id="35" name="Picture 34"/>
            <p:cNvPicPr>
              <a:picLocks noChangeAspect="1"/>
            </p:cNvPicPr>
            <p:nvPr/>
          </p:nvPicPr>
          <p:blipFill>
            <a:blip r:embed="rId5"/>
            <a:stretch>
              <a:fillRect/>
            </a:stretch>
          </p:blipFill>
          <p:spPr>
            <a:xfrm>
              <a:off x="11651272" y="4223901"/>
              <a:ext cx="390034" cy="379226"/>
            </a:xfrm>
            <a:prstGeom prst="rect">
              <a:avLst/>
            </a:prstGeom>
            <a:grpFill/>
          </p:spPr>
        </p:pic>
      </p:grpSp>
      <p:grpSp>
        <p:nvGrpSpPr>
          <p:cNvPr id="36" name="Group 35"/>
          <p:cNvGrpSpPr/>
          <p:nvPr/>
        </p:nvGrpSpPr>
        <p:grpSpPr>
          <a:xfrm>
            <a:off x="5655439" y="4344369"/>
            <a:ext cx="681889" cy="702381"/>
            <a:chOff x="11171237" y="3649008"/>
            <a:chExt cx="992966" cy="1094547"/>
          </a:xfrm>
          <a:solidFill>
            <a:schemeClr val="accent2">
              <a:lumMod val="40000"/>
              <a:lumOff val="60000"/>
            </a:schemeClr>
          </a:solidFill>
        </p:grpSpPr>
        <p:sp>
          <p:nvSpPr>
            <p:cNvPr id="37" name="Rounded Rectangle 36"/>
            <p:cNvSpPr/>
            <p:nvPr/>
          </p:nvSpPr>
          <p:spPr bwMode="auto">
            <a:xfrm>
              <a:off x="11171237" y="3649008"/>
              <a:ext cx="992966" cy="1094547"/>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endParaRPr>
            </a:p>
          </p:txBody>
        </p:sp>
        <p:pic>
          <p:nvPicPr>
            <p:cNvPr id="38" name="Picture 37"/>
            <p:cNvPicPr>
              <a:picLocks noChangeAspect="1"/>
            </p:cNvPicPr>
            <p:nvPr/>
          </p:nvPicPr>
          <p:blipFill>
            <a:blip r:embed="rId5"/>
            <a:stretch>
              <a:fillRect/>
            </a:stretch>
          </p:blipFill>
          <p:spPr>
            <a:xfrm>
              <a:off x="11301005" y="3942381"/>
              <a:ext cx="390034" cy="379226"/>
            </a:xfrm>
            <a:prstGeom prst="rect">
              <a:avLst/>
            </a:prstGeom>
            <a:grpFill/>
          </p:spPr>
        </p:pic>
        <p:pic>
          <p:nvPicPr>
            <p:cNvPr id="39" name="Picture 38"/>
            <p:cNvPicPr>
              <a:picLocks noChangeAspect="1"/>
            </p:cNvPicPr>
            <p:nvPr/>
          </p:nvPicPr>
          <p:blipFill>
            <a:blip r:embed="rId5"/>
            <a:stretch>
              <a:fillRect/>
            </a:stretch>
          </p:blipFill>
          <p:spPr>
            <a:xfrm>
              <a:off x="11651272" y="4223901"/>
              <a:ext cx="390034" cy="379226"/>
            </a:xfrm>
            <a:prstGeom prst="rect">
              <a:avLst/>
            </a:prstGeom>
            <a:grpFill/>
          </p:spPr>
        </p:pic>
      </p:grpSp>
      <p:grpSp>
        <p:nvGrpSpPr>
          <p:cNvPr id="40" name="Group 39"/>
          <p:cNvGrpSpPr/>
          <p:nvPr/>
        </p:nvGrpSpPr>
        <p:grpSpPr>
          <a:xfrm>
            <a:off x="7030591" y="4371825"/>
            <a:ext cx="618928" cy="647471"/>
            <a:chOff x="11171237" y="1459715"/>
            <a:chExt cx="992966" cy="1094547"/>
          </a:xfrm>
          <a:solidFill>
            <a:schemeClr val="accent2">
              <a:lumMod val="40000"/>
              <a:lumOff val="60000"/>
            </a:schemeClr>
          </a:solidFill>
        </p:grpSpPr>
        <p:sp>
          <p:nvSpPr>
            <p:cNvPr id="41" name="Rounded Rectangle 40"/>
            <p:cNvSpPr/>
            <p:nvPr/>
          </p:nvSpPr>
          <p:spPr bwMode="auto">
            <a:xfrm>
              <a:off x="11171237" y="1459715"/>
              <a:ext cx="992966" cy="1094547"/>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endParaRPr>
            </a:p>
          </p:txBody>
        </p:sp>
        <p:pic>
          <p:nvPicPr>
            <p:cNvPr id="42" name="Picture 41"/>
            <p:cNvPicPr>
              <a:picLocks noChangeAspect="1"/>
            </p:cNvPicPr>
            <p:nvPr/>
          </p:nvPicPr>
          <p:blipFill>
            <a:blip r:embed="rId4"/>
            <a:stretch>
              <a:fillRect/>
            </a:stretch>
          </p:blipFill>
          <p:spPr>
            <a:xfrm>
              <a:off x="11287898" y="1765328"/>
              <a:ext cx="452930" cy="452930"/>
            </a:xfrm>
            <a:prstGeom prst="rect">
              <a:avLst/>
            </a:prstGeom>
            <a:grpFill/>
          </p:spPr>
        </p:pic>
        <p:pic>
          <p:nvPicPr>
            <p:cNvPr id="43" name="Picture 42"/>
            <p:cNvPicPr>
              <a:picLocks noChangeAspect="1"/>
            </p:cNvPicPr>
            <p:nvPr/>
          </p:nvPicPr>
          <p:blipFill>
            <a:blip r:embed="rId4"/>
            <a:stretch>
              <a:fillRect/>
            </a:stretch>
          </p:blipFill>
          <p:spPr>
            <a:xfrm>
              <a:off x="11651272" y="1985416"/>
              <a:ext cx="452930" cy="452930"/>
            </a:xfrm>
            <a:prstGeom prst="rect">
              <a:avLst/>
            </a:prstGeom>
            <a:grpFill/>
          </p:spPr>
        </p:pic>
      </p:grpSp>
      <p:cxnSp>
        <p:nvCxnSpPr>
          <p:cNvPr id="47" name="Elbow Connector 46"/>
          <p:cNvCxnSpPr>
            <a:stCxn id="33" idx="3"/>
            <a:endCxn id="15" idx="0"/>
          </p:cNvCxnSpPr>
          <p:nvPr/>
        </p:nvCxnSpPr>
        <p:spPr>
          <a:xfrm>
            <a:off x="6348623" y="2246721"/>
            <a:ext cx="358965" cy="55226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29" idx="1"/>
            <a:endCxn id="15" idx="0"/>
          </p:cNvCxnSpPr>
          <p:nvPr/>
        </p:nvCxnSpPr>
        <p:spPr>
          <a:xfrm rot="10800000" flipV="1">
            <a:off x="6707588" y="2246720"/>
            <a:ext cx="404915" cy="55226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7" idx="3"/>
            <a:endCxn id="14" idx="2"/>
          </p:cNvCxnSpPr>
          <p:nvPr/>
        </p:nvCxnSpPr>
        <p:spPr>
          <a:xfrm flipV="1">
            <a:off x="6337327" y="4106163"/>
            <a:ext cx="370261" cy="58939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41" idx="1"/>
            <a:endCxn id="14" idx="2"/>
          </p:cNvCxnSpPr>
          <p:nvPr/>
        </p:nvCxnSpPr>
        <p:spPr>
          <a:xfrm rot="10800000">
            <a:off x="6707588" y="4106164"/>
            <a:ext cx="323003" cy="58939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768880" y="1321338"/>
            <a:ext cx="1440468" cy="380108"/>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176" kern="0" dirty="0">
                <a:gradFill>
                  <a:gsLst>
                    <a:gs pos="2917">
                      <a:schemeClr val="tx1"/>
                    </a:gs>
                    <a:gs pos="30000">
                      <a:schemeClr val="tx1"/>
                    </a:gs>
                  </a:gsLst>
                  <a:lin ang="5400000" scaled="0"/>
                </a:gradFill>
              </a:rPr>
              <a:t>Azure Region</a:t>
            </a:r>
          </a:p>
        </p:txBody>
      </p:sp>
      <p:sp>
        <p:nvSpPr>
          <p:cNvPr id="59" name="TextBox 58"/>
          <p:cNvSpPr txBox="1"/>
          <p:nvPr/>
        </p:nvSpPr>
        <p:spPr>
          <a:xfrm>
            <a:off x="5905196" y="3217626"/>
            <a:ext cx="801681" cy="420953"/>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471" kern="0" dirty="0">
                <a:gradFill>
                  <a:gsLst>
                    <a:gs pos="2917">
                      <a:schemeClr val="tx1"/>
                    </a:gs>
                    <a:gs pos="30000">
                      <a:schemeClr val="tx1"/>
                    </a:gs>
                  </a:gsLst>
                  <a:lin ang="5400000" scaled="0"/>
                </a:gradFill>
              </a:rPr>
              <a:t>PEER</a:t>
            </a:r>
          </a:p>
        </p:txBody>
      </p:sp>
      <p:cxnSp>
        <p:nvCxnSpPr>
          <p:cNvPr id="61" name="Straight Arrow Connector 60"/>
          <p:cNvCxnSpPr>
            <a:stCxn id="33" idx="2"/>
            <a:endCxn id="37" idx="0"/>
          </p:cNvCxnSpPr>
          <p:nvPr/>
        </p:nvCxnSpPr>
        <p:spPr>
          <a:xfrm flipH="1">
            <a:off x="5996383" y="2597911"/>
            <a:ext cx="11296" cy="17464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407900" y="2586323"/>
            <a:ext cx="3123" cy="17839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6"/>
          <a:stretch>
            <a:fillRect/>
          </a:stretch>
        </p:blipFill>
        <p:spPr>
          <a:xfrm>
            <a:off x="6470608" y="3182626"/>
            <a:ext cx="554623" cy="554623"/>
          </a:xfrm>
          <a:prstGeom prst="rect">
            <a:avLst/>
          </a:prstGeom>
        </p:spPr>
      </p:pic>
    </p:spTree>
    <p:extLst>
      <p:ext uri="{BB962C8B-B14F-4D97-AF65-F5344CB8AC3E}">
        <p14:creationId xmlns:p14="http://schemas.microsoft.com/office/powerpoint/2010/main" val="931616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7" grpId="0"/>
      <p:bldP spid="5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857616"/>
            <a:ext cx="9144000" cy="5142770"/>
          </a:xfrm>
          <a:prstGeom prst="rect">
            <a:avLst/>
          </a:prstGeom>
          <a:solidFill>
            <a:srgbClr val="FEFEF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endParaRPr>
          </a:p>
        </p:txBody>
      </p:sp>
      <p:pic>
        <p:nvPicPr>
          <p:cNvPr id="2" name="Picture 1"/>
          <p:cNvPicPr>
            <a:picLocks noChangeAspect="1"/>
          </p:cNvPicPr>
          <p:nvPr/>
        </p:nvPicPr>
        <p:blipFill>
          <a:blip r:embed="rId3"/>
          <a:stretch>
            <a:fillRect/>
          </a:stretch>
        </p:blipFill>
        <p:spPr>
          <a:xfrm>
            <a:off x="3010819" y="2213600"/>
            <a:ext cx="6133182" cy="2914710"/>
          </a:xfrm>
          <a:prstGeom prst="rect">
            <a:avLst/>
          </a:prstGeom>
          <a:noFill/>
        </p:spPr>
      </p:pic>
      <p:sp>
        <p:nvSpPr>
          <p:cNvPr id="3" name="Title 2"/>
          <p:cNvSpPr>
            <a:spLocks noGrp="1"/>
          </p:cNvSpPr>
          <p:nvPr>
            <p:ph type="title"/>
          </p:nvPr>
        </p:nvSpPr>
        <p:spPr/>
        <p:txBody>
          <a:bodyPr>
            <a:normAutofit fontScale="90000"/>
          </a:bodyPr>
          <a:lstStyle/>
          <a:p>
            <a:r>
              <a:rPr lang="en-US" dirty="0">
                <a:solidFill>
                  <a:srgbClr val="E4491C"/>
                </a:solidFill>
              </a:rPr>
              <a:t>VNet Peering Hub and spoke</a:t>
            </a:r>
            <a:r>
              <a:rPr lang="en-US" b="1" dirty="0"/>
              <a:t/>
            </a:r>
            <a:br>
              <a:rPr lang="en-US" b="1" dirty="0"/>
            </a:br>
            <a:endParaRPr lang="en-US" dirty="0"/>
          </a:p>
        </p:txBody>
      </p:sp>
      <p:sp>
        <p:nvSpPr>
          <p:cNvPr id="106" name="Text Placeholder 105"/>
          <p:cNvSpPr>
            <a:spLocks noGrp="1"/>
          </p:cNvSpPr>
          <p:nvPr>
            <p:ph type="body" sz="quarter" idx="10"/>
          </p:nvPr>
        </p:nvSpPr>
        <p:spPr>
          <a:xfrm>
            <a:off x="201977" y="1748222"/>
            <a:ext cx="2808842" cy="3269109"/>
          </a:xfrm>
        </p:spPr>
        <p:txBody>
          <a:bodyPr>
            <a:normAutofit fontScale="92500" lnSpcReduction="10000"/>
          </a:bodyPr>
          <a:lstStyle/>
          <a:p>
            <a:r>
              <a:rPr lang="en-US" sz="2059" dirty="0"/>
              <a:t>Central VNet (Hub) peers with spoke </a:t>
            </a:r>
            <a:r>
              <a:rPr lang="en-US" sz="2059" dirty="0" err="1"/>
              <a:t>Vnets</a:t>
            </a:r>
            <a:endParaRPr lang="en-US" sz="2059" dirty="0"/>
          </a:p>
          <a:p>
            <a:endParaRPr lang="en-US" sz="2059" dirty="0"/>
          </a:p>
          <a:p>
            <a:r>
              <a:rPr lang="en-US" sz="2059" dirty="0"/>
              <a:t>Gateway and NVA Transit</a:t>
            </a:r>
          </a:p>
          <a:p>
            <a:endParaRPr lang="en-US" sz="2059" dirty="0"/>
          </a:p>
          <a:p>
            <a:r>
              <a:rPr lang="en-US" sz="2059" dirty="0"/>
              <a:t>UDR next hop IP in central VNet</a:t>
            </a:r>
          </a:p>
          <a:p>
            <a:endParaRPr lang="en-US" sz="2059" dirty="0"/>
          </a:p>
          <a:p>
            <a:r>
              <a:rPr lang="en-US" sz="2059" dirty="0"/>
              <a:t>Consolidate shared services</a:t>
            </a:r>
          </a:p>
          <a:p>
            <a:endParaRPr lang="en-US" sz="2059" dirty="0"/>
          </a:p>
          <a:p>
            <a:r>
              <a:rPr lang="en-US" sz="2059" dirty="0"/>
              <a:t>Virtual DMZ</a:t>
            </a:r>
          </a:p>
        </p:txBody>
      </p:sp>
    </p:spTree>
    <p:extLst>
      <p:ext uri="{BB962C8B-B14F-4D97-AF65-F5344CB8AC3E}">
        <p14:creationId xmlns:p14="http://schemas.microsoft.com/office/powerpoint/2010/main" val="3620306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9830" y="971017"/>
            <a:ext cx="7885581" cy="994032"/>
          </a:xfrm>
        </p:spPr>
        <p:txBody>
          <a:bodyPr>
            <a:normAutofit/>
          </a:bodyPr>
          <a:lstStyle/>
          <a:p>
            <a:r>
              <a:rPr lang="en-US" sz="3532" dirty="0">
                <a:latin typeface="Segoe UI Light" panose="020B0502040204020203" pitchFamily="34" charset="0"/>
                <a:cs typeface="Segoe UI Light" panose="020B0502040204020203" pitchFamily="34" charset="0"/>
              </a:rPr>
              <a:t>Accelerated Networking</a:t>
            </a:r>
          </a:p>
        </p:txBody>
      </p:sp>
      <p:pic>
        <p:nvPicPr>
          <p:cNvPr id="9" name="Picture 8"/>
          <p:cNvPicPr>
            <a:picLocks noChangeAspect="1"/>
          </p:cNvPicPr>
          <p:nvPr/>
        </p:nvPicPr>
        <p:blipFill>
          <a:blip r:embed="rId2">
            <a:clrChange>
              <a:clrFrom>
                <a:srgbClr val="FFFFFF"/>
              </a:clrFrom>
              <a:clrTo>
                <a:srgbClr val="FFFFFF">
                  <a:alpha val="0"/>
                </a:srgbClr>
              </a:clrTo>
            </a:clrChange>
          </a:blip>
          <a:stretch>
            <a:fillRect/>
          </a:stretch>
        </p:blipFill>
        <p:spPr>
          <a:xfrm>
            <a:off x="3022850" y="1980931"/>
            <a:ext cx="5719102" cy="2859923"/>
          </a:xfrm>
          <a:prstGeom prst="rect">
            <a:avLst/>
          </a:prstGeom>
        </p:spPr>
      </p:pic>
      <p:sp>
        <p:nvSpPr>
          <p:cNvPr id="4" name="TextBox 3"/>
          <p:cNvSpPr txBox="1"/>
          <p:nvPr/>
        </p:nvSpPr>
        <p:spPr>
          <a:xfrm>
            <a:off x="131628" y="1948139"/>
            <a:ext cx="2891221" cy="3358359"/>
          </a:xfrm>
          <a:prstGeom prst="rect">
            <a:avLst/>
          </a:prstGeom>
          <a:noFill/>
        </p:spPr>
        <p:txBody>
          <a:bodyPr wrap="square" lIns="134464" tIns="107571" rIns="134464" bIns="107571" rtlCol="0">
            <a:spAutoFit/>
          </a:bodyPr>
          <a:lstStyle/>
          <a:p>
            <a:pPr marL="342923" lvl="1" defTabSz="685845">
              <a:defRPr/>
            </a:pPr>
            <a:r>
              <a:rPr lang="en-US" sz="2353" dirty="0">
                <a:gradFill>
                  <a:gsLst>
                    <a:gs pos="1250">
                      <a:srgbClr val="162F33"/>
                    </a:gs>
                    <a:gs pos="99000">
                      <a:srgbClr val="162F33"/>
                    </a:gs>
                  </a:gsLst>
                  <a:lin ang="5400000" scaled="0"/>
                </a:gradFill>
                <a:latin typeface="Calibri Light" panose="020F0302020204030204"/>
              </a:rPr>
              <a:t>Provides</a:t>
            </a:r>
            <a:r>
              <a:rPr lang="en-US" sz="1324" dirty="0">
                <a:solidFill>
                  <a:prstClr val="black"/>
                </a:solidFill>
                <a:latin typeface="Calibri Light" panose="020F0302020204030204"/>
              </a:rPr>
              <a:t> </a:t>
            </a:r>
            <a:r>
              <a:rPr lang="en-US" sz="2353" dirty="0">
                <a:gradFill>
                  <a:gsLst>
                    <a:gs pos="1250">
                      <a:srgbClr val="162F33"/>
                    </a:gs>
                    <a:gs pos="99000">
                      <a:srgbClr val="162F33"/>
                    </a:gs>
                  </a:gsLst>
                  <a:lin ang="5400000" scaled="0"/>
                </a:gradFill>
                <a:latin typeface="Calibri Light" panose="020F0302020204030204"/>
              </a:rPr>
              <a:t>SRIOV to the VM</a:t>
            </a:r>
          </a:p>
          <a:p>
            <a:pPr marL="342923" lvl="1" defTabSz="685845">
              <a:defRPr/>
            </a:pPr>
            <a:r>
              <a:rPr lang="en-US" sz="2353" dirty="0">
                <a:gradFill>
                  <a:gsLst>
                    <a:gs pos="1250">
                      <a:srgbClr val="162F33"/>
                    </a:gs>
                    <a:gs pos="99000">
                      <a:srgbClr val="162F33"/>
                    </a:gs>
                  </a:gsLst>
                  <a:lin ang="5400000" scaled="0"/>
                </a:gradFill>
                <a:latin typeface="Calibri Light" panose="020F0302020204030204"/>
              </a:rPr>
              <a:t>10x latency improvement</a:t>
            </a:r>
          </a:p>
          <a:p>
            <a:pPr marL="342923" lvl="1" defTabSz="685845">
              <a:defRPr/>
            </a:pPr>
            <a:r>
              <a:rPr lang="en-US" sz="2353" dirty="0">
                <a:gradFill>
                  <a:gsLst>
                    <a:gs pos="1250">
                      <a:srgbClr val="162F33"/>
                    </a:gs>
                    <a:gs pos="99000">
                      <a:srgbClr val="162F33"/>
                    </a:gs>
                  </a:gsLst>
                  <a:lin ang="5400000" scaled="0"/>
                </a:gradFill>
                <a:latin typeface="Calibri Light" panose="020F0302020204030204"/>
              </a:rPr>
              <a:t>Increased packets per second (PPS)</a:t>
            </a:r>
          </a:p>
          <a:p>
            <a:pPr marL="342923" lvl="1" defTabSz="685845">
              <a:defRPr/>
            </a:pPr>
            <a:r>
              <a:rPr lang="en-US" sz="2353" dirty="0">
                <a:gradFill>
                  <a:gsLst>
                    <a:gs pos="1250">
                      <a:srgbClr val="162F33"/>
                    </a:gs>
                    <a:gs pos="99000">
                      <a:srgbClr val="162F33"/>
                    </a:gs>
                  </a:gsLst>
                  <a:lin ang="5400000" scaled="0"/>
                </a:gradFill>
                <a:latin typeface="Calibri Light" panose="020F0302020204030204"/>
              </a:rPr>
              <a:t>Up to 25 </a:t>
            </a:r>
            <a:r>
              <a:rPr lang="en-US" sz="2353" dirty="0" err="1">
                <a:gradFill>
                  <a:gsLst>
                    <a:gs pos="1250">
                      <a:srgbClr val="162F33"/>
                    </a:gs>
                    <a:gs pos="99000">
                      <a:srgbClr val="162F33"/>
                    </a:gs>
                  </a:gsLst>
                  <a:lin ang="5400000" scaled="0"/>
                </a:gradFill>
                <a:latin typeface="Calibri Light" panose="020F0302020204030204"/>
              </a:rPr>
              <a:t>Gbps</a:t>
            </a:r>
            <a:r>
              <a:rPr lang="en-US" sz="2353" dirty="0">
                <a:gradFill>
                  <a:gsLst>
                    <a:gs pos="1250">
                      <a:srgbClr val="162F33"/>
                    </a:gs>
                    <a:gs pos="99000">
                      <a:srgbClr val="162F33"/>
                    </a:gs>
                  </a:gsLst>
                  <a:lin ang="5400000" scaled="0"/>
                </a:gradFill>
                <a:latin typeface="Calibri Light" panose="020F0302020204030204"/>
              </a:rPr>
              <a:t> throughput</a:t>
            </a:r>
          </a:p>
          <a:p>
            <a:pPr defTabSz="685845">
              <a:lnSpc>
                <a:spcPct val="90000"/>
              </a:lnSpc>
              <a:spcAft>
                <a:spcPts val="441"/>
              </a:spcAft>
              <a:defRPr/>
            </a:pPr>
            <a:endParaRPr lang="en-US" sz="1765" dirty="0" err="1">
              <a:gradFill>
                <a:gsLst>
                  <a:gs pos="2917">
                    <a:prstClr val="black"/>
                  </a:gs>
                  <a:gs pos="30000">
                    <a:prstClr val="black"/>
                  </a:gs>
                </a:gsLst>
                <a:lin ang="5400000" scaled="0"/>
              </a:gradFill>
              <a:latin typeface="Calibri Light" panose="020F0302020204030204"/>
            </a:endParaRPr>
          </a:p>
        </p:txBody>
      </p:sp>
    </p:spTree>
    <p:extLst>
      <p:ext uri="{BB962C8B-B14F-4D97-AF65-F5344CB8AC3E}">
        <p14:creationId xmlns:p14="http://schemas.microsoft.com/office/powerpoint/2010/main" val="1914160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1157288"/>
            <a:ext cx="8982075"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5516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Point to site VPN</a:t>
            </a:r>
            <a:endParaRPr lang="en-IN" dirty="0"/>
          </a:p>
        </p:txBody>
      </p:sp>
      <p:sp>
        <p:nvSpPr>
          <p:cNvPr id="3" name="Content Placeholder 2"/>
          <p:cNvSpPr>
            <a:spLocks noGrp="1"/>
          </p:cNvSpPr>
          <p:nvPr>
            <p:ph idx="1"/>
          </p:nvPr>
        </p:nvSpPr>
        <p:spPr/>
        <p:txBody>
          <a:bodyPr>
            <a:normAutofit fontScale="55000" lnSpcReduction="20000"/>
          </a:bodyPr>
          <a:lstStyle/>
          <a:p>
            <a:endParaRPr lang="en-US" dirty="0"/>
          </a:p>
          <a:p>
            <a:r>
              <a:rPr lang="en-US" dirty="0"/>
              <a:t>Create RG in region (east us example)</a:t>
            </a:r>
          </a:p>
          <a:p>
            <a:r>
              <a:rPr lang="en-US" dirty="0"/>
              <a:t>Create </a:t>
            </a:r>
            <a:r>
              <a:rPr lang="en-US" dirty="0" err="1"/>
              <a:t>Vnet</a:t>
            </a:r>
            <a:r>
              <a:rPr lang="en-US" dirty="0"/>
              <a:t> in same region</a:t>
            </a:r>
          </a:p>
          <a:p>
            <a:r>
              <a:rPr lang="en-US" dirty="0"/>
              <a:t>Create gateway subnet inside </a:t>
            </a:r>
            <a:r>
              <a:rPr lang="en-US" dirty="0" err="1"/>
              <a:t>Vnet</a:t>
            </a:r>
            <a:endParaRPr lang="en-US" dirty="0"/>
          </a:p>
          <a:p>
            <a:r>
              <a:rPr lang="en-US" dirty="0"/>
              <a:t>Create VM and attach to that </a:t>
            </a:r>
            <a:r>
              <a:rPr lang="en-US" dirty="0" err="1"/>
              <a:t>Vnet</a:t>
            </a:r>
            <a:endParaRPr lang="en-US" dirty="0"/>
          </a:p>
          <a:p>
            <a:r>
              <a:rPr lang="en-US" dirty="0"/>
              <a:t>Create VNG in same region</a:t>
            </a:r>
          </a:p>
          <a:p>
            <a:endParaRPr lang="en-US" dirty="0"/>
          </a:p>
          <a:p>
            <a:r>
              <a:rPr lang="en-US" dirty="0"/>
              <a:t>Generate self sign root certificate with </a:t>
            </a:r>
            <a:r>
              <a:rPr lang="en-US" dirty="0" err="1"/>
              <a:t>powershell</a:t>
            </a:r>
            <a:r>
              <a:rPr lang="en-US" dirty="0"/>
              <a:t> command</a:t>
            </a:r>
          </a:p>
          <a:p>
            <a:endParaRPr lang="en-US" dirty="0"/>
          </a:p>
          <a:p>
            <a:r>
              <a:rPr lang="en-US" dirty="0"/>
              <a:t>Generate self sign client certificate with </a:t>
            </a:r>
            <a:r>
              <a:rPr lang="en-US" dirty="0" err="1"/>
              <a:t>powershell</a:t>
            </a:r>
            <a:r>
              <a:rPr lang="en-US" dirty="0"/>
              <a:t> command.</a:t>
            </a:r>
          </a:p>
          <a:p>
            <a:endParaRPr lang="en-US" dirty="0"/>
          </a:p>
          <a:p>
            <a:r>
              <a:rPr lang="en-US" dirty="0"/>
              <a:t>Go to VNG and configure point to side VPN.</a:t>
            </a:r>
          </a:p>
          <a:p>
            <a:r>
              <a:rPr lang="en-US" dirty="0"/>
              <a:t>Put the root certificate name and certificate data and save.</a:t>
            </a:r>
          </a:p>
          <a:p>
            <a:r>
              <a:rPr lang="en-US" dirty="0"/>
              <a:t>Download the VPN client and connect.</a:t>
            </a:r>
          </a:p>
          <a:p>
            <a:r>
              <a:rPr lang="en-US" dirty="0"/>
              <a:t>Take the RDP of the azure VM with private IP.</a:t>
            </a:r>
            <a:endParaRPr lang="en-IN" dirty="0"/>
          </a:p>
        </p:txBody>
      </p:sp>
    </p:spTree>
    <p:extLst>
      <p:ext uri="{BB962C8B-B14F-4D97-AF65-F5344CB8AC3E}">
        <p14:creationId xmlns:p14="http://schemas.microsoft.com/office/powerpoint/2010/main" val="170687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bwMode="auto">
          <a:xfrm>
            <a:off x="4818284" y="2140389"/>
            <a:ext cx="4089938" cy="2241062"/>
          </a:xfrm>
          <a:prstGeom prst="roundRect">
            <a:avLst>
              <a:gd name="adj" fmla="val 0"/>
            </a:avLst>
          </a:prstGeom>
          <a:noFill/>
          <a:ln w="254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92" fontAlgn="base">
              <a:spcBef>
                <a:spcPct val="0"/>
              </a:spcBef>
              <a:spcAft>
                <a:spcPct val="0"/>
              </a:spcAft>
              <a:defRPr/>
            </a:pPr>
            <a:endParaRPr lang="en-US" sz="1471" dirty="0">
              <a:gradFill>
                <a:gsLst>
                  <a:gs pos="16814">
                    <a:srgbClr val="FFFFFF"/>
                  </a:gs>
                  <a:gs pos="46000">
                    <a:srgbClr val="FFFFFF"/>
                  </a:gs>
                </a:gsLst>
                <a:lin ang="5400000" scaled="0"/>
              </a:gradFill>
              <a:latin typeface="Segoe UI Semilight"/>
            </a:endParaRPr>
          </a:p>
        </p:txBody>
      </p:sp>
      <p:sp>
        <p:nvSpPr>
          <p:cNvPr id="40" name="Down Arrow 39"/>
          <p:cNvSpPr/>
          <p:nvPr/>
        </p:nvSpPr>
        <p:spPr bwMode="auto">
          <a:xfrm>
            <a:off x="6140744" y="3036814"/>
            <a:ext cx="168078" cy="979071"/>
          </a:xfrm>
          <a:prstGeom prst="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Up Arrow 36"/>
          <p:cNvSpPr/>
          <p:nvPr/>
        </p:nvSpPr>
        <p:spPr bwMode="auto">
          <a:xfrm>
            <a:off x="5804584" y="2975248"/>
            <a:ext cx="168080" cy="1015314"/>
          </a:xfrm>
          <a:prstGeom prst="up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dirty="0"/>
              <a:t>Security - Network Security Group (NSG)</a:t>
            </a:r>
          </a:p>
        </p:txBody>
      </p:sp>
      <p:sp>
        <p:nvSpPr>
          <p:cNvPr id="3" name="Text Placeholder 2"/>
          <p:cNvSpPr>
            <a:spLocks noGrp="1"/>
          </p:cNvSpPr>
          <p:nvPr>
            <p:ph idx="4294967295"/>
          </p:nvPr>
        </p:nvSpPr>
        <p:spPr>
          <a:xfrm>
            <a:off x="188433" y="2049222"/>
            <a:ext cx="4567832" cy="3756493"/>
          </a:xfrm>
        </p:spPr>
        <p:txBody>
          <a:bodyPr/>
          <a:lstStyle/>
          <a:p>
            <a:pPr marL="336179" indent="-336179"/>
            <a:r>
              <a:rPr lang="en-US" sz="2353" dirty="0"/>
              <a:t>Prioritized set of rules</a:t>
            </a:r>
          </a:p>
          <a:p>
            <a:pPr marL="336179" indent="-336179"/>
            <a:r>
              <a:rPr lang="en-US" sz="2353" dirty="0"/>
              <a:t>Applied at the NIC and/</a:t>
            </a:r>
            <a:br>
              <a:rPr lang="en-US" sz="2353" dirty="0"/>
            </a:br>
            <a:r>
              <a:rPr lang="en-US" sz="2353" dirty="0"/>
              <a:t>or Subnet</a:t>
            </a:r>
          </a:p>
          <a:p>
            <a:pPr marL="336179" indent="-336179"/>
            <a:r>
              <a:rPr lang="en-US" sz="2353" dirty="0"/>
              <a:t>Default Tags: Virtual </a:t>
            </a:r>
            <a:br>
              <a:rPr lang="en-US" sz="2353" dirty="0"/>
            </a:br>
            <a:r>
              <a:rPr lang="en-US" sz="2353" dirty="0"/>
              <a:t>Network, Internet, AzureLoadBalancer</a:t>
            </a:r>
          </a:p>
          <a:p>
            <a:pPr marL="336179" indent="-336179"/>
            <a:r>
              <a:rPr lang="en-US" sz="2353" dirty="0"/>
              <a:t>Default rules: 65000 and above</a:t>
            </a:r>
          </a:p>
          <a:p>
            <a:pPr marL="0" indent="0">
              <a:buNone/>
            </a:pPr>
            <a:endParaRPr lang="en-US" sz="2353" dirty="0"/>
          </a:p>
        </p:txBody>
      </p:sp>
      <p:sp>
        <p:nvSpPr>
          <p:cNvPr id="6" name="Freeform 207"/>
          <p:cNvSpPr>
            <a:spLocks noEditPoints="1"/>
          </p:cNvSpPr>
          <p:nvPr/>
        </p:nvSpPr>
        <p:spPr bwMode="black">
          <a:xfrm>
            <a:off x="5916638" y="2532576"/>
            <a:ext cx="667571" cy="442672"/>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68560" tIns="34280" rIns="68560" bIns="34280" numCol="1" anchor="t" anchorCtr="0" compatLnSpc="1"/>
          <a:lstStyle/>
          <a:p>
            <a:pPr algn="ctr" defTabSz="685666" fontAlgn="base">
              <a:spcBef>
                <a:spcPct val="0"/>
              </a:spcBef>
              <a:spcAft>
                <a:spcPct val="0"/>
              </a:spcAft>
              <a:defRPr/>
            </a:pPr>
            <a:endParaRPr lang="en-US" sz="788" dirty="0">
              <a:solidFill>
                <a:srgbClr val="FFFFFF"/>
              </a:solidFill>
              <a:latin typeface="Segoe UI Semilight"/>
              <a:cs typeface="Segoe UI" pitchFamily="34" charset="0"/>
            </a:endParaRPr>
          </a:p>
        </p:txBody>
      </p:sp>
      <p:sp>
        <p:nvSpPr>
          <p:cNvPr id="7" name="Freeform 207"/>
          <p:cNvSpPr>
            <a:spLocks noEditPoints="1"/>
          </p:cNvSpPr>
          <p:nvPr/>
        </p:nvSpPr>
        <p:spPr bwMode="black">
          <a:xfrm>
            <a:off x="7882314" y="2532576"/>
            <a:ext cx="667571" cy="442672"/>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68560" tIns="34280" rIns="68560" bIns="34280" numCol="1" anchor="t" anchorCtr="0" compatLnSpc="1"/>
          <a:lstStyle/>
          <a:p>
            <a:pPr algn="ctr" defTabSz="685666" fontAlgn="base">
              <a:spcBef>
                <a:spcPct val="0"/>
              </a:spcBef>
              <a:spcAft>
                <a:spcPct val="0"/>
              </a:spcAft>
              <a:defRPr/>
            </a:pPr>
            <a:endParaRPr lang="en-US" sz="788" dirty="0">
              <a:solidFill>
                <a:srgbClr val="FFFFFF"/>
              </a:solidFill>
              <a:latin typeface="Segoe UI Semilight"/>
              <a:cs typeface="Segoe UI" pitchFamily="34" charset="0"/>
            </a:endParaRPr>
          </a:p>
        </p:txBody>
      </p:sp>
      <p:graphicFrame>
        <p:nvGraphicFramePr>
          <p:cNvPr id="9" name="Table 8"/>
          <p:cNvGraphicFramePr>
            <a:graphicFrameLocks noGrp="1"/>
          </p:cNvGraphicFramePr>
          <p:nvPr>
            <p:extLst/>
          </p:nvPr>
        </p:nvGraphicFramePr>
        <p:xfrm>
          <a:off x="5048225" y="3311552"/>
          <a:ext cx="2834089" cy="473319"/>
        </p:xfrm>
        <a:graphic>
          <a:graphicData uri="http://schemas.openxmlformats.org/drawingml/2006/table">
            <a:tbl>
              <a:tblPr firstRow="1" bandRow="1">
                <a:tableStyleId>{5C22544A-7EE6-4342-B048-85BDC9FD1C3A}</a:tableStyleId>
              </a:tblPr>
              <a:tblGrid>
                <a:gridCol w="360667">
                  <a:extLst>
                    <a:ext uri="{9D8B030D-6E8A-4147-A177-3AD203B41FA5}">
                      <a16:colId xmlns:a16="http://schemas.microsoft.com/office/drawing/2014/main" xmlns="" val="20000"/>
                    </a:ext>
                  </a:extLst>
                </a:gridCol>
                <a:gridCol w="482398">
                  <a:extLst>
                    <a:ext uri="{9D8B030D-6E8A-4147-A177-3AD203B41FA5}">
                      <a16:colId xmlns:a16="http://schemas.microsoft.com/office/drawing/2014/main" xmlns="" val="20001"/>
                    </a:ext>
                  </a:extLst>
                </a:gridCol>
                <a:gridCol w="302632">
                  <a:extLst>
                    <a:ext uri="{9D8B030D-6E8A-4147-A177-3AD203B41FA5}">
                      <a16:colId xmlns:a16="http://schemas.microsoft.com/office/drawing/2014/main" xmlns="" val="20002"/>
                    </a:ext>
                  </a:extLst>
                </a:gridCol>
                <a:gridCol w="361798">
                  <a:extLst>
                    <a:ext uri="{9D8B030D-6E8A-4147-A177-3AD203B41FA5}">
                      <a16:colId xmlns:a16="http://schemas.microsoft.com/office/drawing/2014/main" xmlns="" val="20003"/>
                    </a:ext>
                  </a:extLst>
                </a:gridCol>
                <a:gridCol w="361798">
                  <a:extLst>
                    <a:ext uri="{9D8B030D-6E8A-4147-A177-3AD203B41FA5}">
                      <a16:colId xmlns:a16="http://schemas.microsoft.com/office/drawing/2014/main" xmlns="" val="20004"/>
                    </a:ext>
                  </a:extLst>
                </a:gridCol>
                <a:gridCol w="361798">
                  <a:extLst>
                    <a:ext uri="{9D8B030D-6E8A-4147-A177-3AD203B41FA5}">
                      <a16:colId xmlns:a16="http://schemas.microsoft.com/office/drawing/2014/main" xmlns="" val="20005"/>
                    </a:ext>
                  </a:extLst>
                </a:gridCol>
                <a:gridCol w="602998">
                  <a:extLst>
                    <a:ext uri="{9D8B030D-6E8A-4147-A177-3AD203B41FA5}">
                      <a16:colId xmlns:a16="http://schemas.microsoft.com/office/drawing/2014/main" xmlns="" val="20006"/>
                    </a:ext>
                  </a:extLst>
                </a:gridCol>
              </a:tblGrid>
              <a:tr h="201696">
                <a:tc>
                  <a:txBody>
                    <a:bodyPr/>
                    <a:lstStyle/>
                    <a:p>
                      <a:r>
                        <a:rPr lang="en-US" sz="900" dirty="0">
                          <a:solidFill>
                            <a:schemeClr val="bg1"/>
                          </a:solidFill>
                        </a:rPr>
                        <a:t>Pri</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bg1"/>
                          </a:solidFill>
                          <a:latin typeface="+mn-lt"/>
                          <a:ea typeface="+mn-ea"/>
                          <a:cs typeface="+mn-cs"/>
                        </a:rPr>
                        <a:t>Access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bg1"/>
                          </a:solidFill>
                          <a:latin typeface="+mn-lt"/>
                          <a:ea typeface="+mn-ea"/>
                          <a:cs typeface="+mn-cs"/>
                        </a:rPr>
                        <a:t>Src</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bg1"/>
                          </a:solidFill>
                          <a:latin typeface="+mn-lt"/>
                          <a:ea typeface="+mn-ea"/>
                          <a:cs typeface="+mn-cs"/>
                        </a:rPr>
                        <a:t>Port</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bg1"/>
                          </a:solidFill>
                          <a:latin typeface="+mn-lt"/>
                          <a:ea typeface="+mn-ea"/>
                          <a:cs typeface="+mn-cs"/>
                        </a:rPr>
                        <a:t>Dst</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bg1"/>
                          </a:solidFill>
                          <a:latin typeface="+mn-lt"/>
                          <a:ea typeface="+mn-ea"/>
                          <a:cs typeface="+mn-cs"/>
                        </a:rPr>
                        <a:t>Port</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bg1"/>
                          </a:solidFill>
                          <a:latin typeface="+mn-lt"/>
                          <a:ea typeface="+mn-ea"/>
                          <a:cs typeface="+mn-cs"/>
                        </a:rPr>
                        <a:t>Protocol</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68927">
                <a:tc>
                  <a:txBody>
                    <a:bodyPr/>
                    <a:lstStyle/>
                    <a:p>
                      <a:endParaRPr lang="en-US" sz="1300" dirty="0">
                        <a:solidFill>
                          <a:schemeClr val="tx1"/>
                        </a:solidFill>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solidFill>
                          <a:schemeClr val="tx1"/>
                        </a:solidFill>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solidFill>
                          <a:schemeClr val="tx1"/>
                        </a:solidFill>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solidFill>
                          <a:schemeClr val="tx1"/>
                        </a:solidFill>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solidFill>
                          <a:schemeClr val="tx1"/>
                        </a:solidFill>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solidFill>
                          <a:schemeClr val="tx1"/>
                        </a:solidFill>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solidFill>
                          <a:schemeClr val="tx1"/>
                        </a:solidFill>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1"/>
                  </a:ext>
                </a:extLst>
              </a:tr>
            </a:tbl>
          </a:graphicData>
        </a:graphic>
      </p:graphicFrame>
      <p:sp>
        <p:nvSpPr>
          <p:cNvPr id="25" name="TextBox 24"/>
          <p:cNvSpPr txBox="1"/>
          <p:nvPr/>
        </p:nvSpPr>
        <p:spPr>
          <a:xfrm>
            <a:off x="5963247" y="3990562"/>
            <a:ext cx="1960929" cy="461669"/>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765" dirty="0">
                <a:gradFill>
                  <a:gsLst>
                    <a:gs pos="2917">
                      <a:srgbClr val="FFFFFF"/>
                    </a:gs>
                    <a:gs pos="30000">
                      <a:srgbClr val="FFFFFF"/>
                    </a:gs>
                  </a:gsLst>
                  <a:lin ang="5400000" scaled="0"/>
                </a:gradFill>
                <a:latin typeface="Segoe UI Semilight"/>
              </a:rPr>
              <a:t>Virtual Subnet</a:t>
            </a:r>
          </a:p>
        </p:txBody>
      </p:sp>
      <p:sp>
        <p:nvSpPr>
          <p:cNvPr id="26" name="Down Arrow 25"/>
          <p:cNvSpPr/>
          <p:nvPr/>
        </p:nvSpPr>
        <p:spPr bwMode="auto">
          <a:xfrm>
            <a:off x="7227112" y="4437478"/>
            <a:ext cx="258268" cy="1288611"/>
          </a:xfrm>
          <a:prstGeom prst="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Up Arrow 27"/>
          <p:cNvSpPr/>
          <p:nvPr/>
        </p:nvSpPr>
        <p:spPr bwMode="auto">
          <a:xfrm>
            <a:off x="6140743" y="4420100"/>
            <a:ext cx="240447" cy="1305988"/>
          </a:xfrm>
          <a:prstGeom prst="up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aphicFrame>
        <p:nvGraphicFramePr>
          <p:cNvPr id="29" name="Table 28"/>
          <p:cNvGraphicFramePr>
            <a:graphicFrameLocks noGrp="1"/>
          </p:cNvGraphicFramePr>
          <p:nvPr>
            <p:extLst/>
          </p:nvPr>
        </p:nvGraphicFramePr>
        <p:xfrm>
          <a:off x="5468425" y="4821775"/>
          <a:ext cx="2834089" cy="473319"/>
        </p:xfrm>
        <a:graphic>
          <a:graphicData uri="http://schemas.openxmlformats.org/drawingml/2006/table">
            <a:tbl>
              <a:tblPr firstRow="1" bandRow="1">
                <a:tableStyleId>{5C22544A-7EE6-4342-B048-85BDC9FD1C3A}</a:tableStyleId>
              </a:tblPr>
              <a:tblGrid>
                <a:gridCol w="360667">
                  <a:extLst>
                    <a:ext uri="{9D8B030D-6E8A-4147-A177-3AD203B41FA5}">
                      <a16:colId xmlns:a16="http://schemas.microsoft.com/office/drawing/2014/main" xmlns="" val="20000"/>
                    </a:ext>
                  </a:extLst>
                </a:gridCol>
                <a:gridCol w="482398">
                  <a:extLst>
                    <a:ext uri="{9D8B030D-6E8A-4147-A177-3AD203B41FA5}">
                      <a16:colId xmlns:a16="http://schemas.microsoft.com/office/drawing/2014/main" xmlns="" val="20001"/>
                    </a:ext>
                  </a:extLst>
                </a:gridCol>
                <a:gridCol w="302632">
                  <a:extLst>
                    <a:ext uri="{9D8B030D-6E8A-4147-A177-3AD203B41FA5}">
                      <a16:colId xmlns:a16="http://schemas.microsoft.com/office/drawing/2014/main" xmlns="" val="20002"/>
                    </a:ext>
                  </a:extLst>
                </a:gridCol>
                <a:gridCol w="361798">
                  <a:extLst>
                    <a:ext uri="{9D8B030D-6E8A-4147-A177-3AD203B41FA5}">
                      <a16:colId xmlns:a16="http://schemas.microsoft.com/office/drawing/2014/main" xmlns="" val="20003"/>
                    </a:ext>
                  </a:extLst>
                </a:gridCol>
                <a:gridCol w="361798">
                  <a:extLst>
                    <a:ext uri="{9D8B030D-6E8A-4147-A177-3AD203B41FA5}">
                      <a16:colId xmlns:a16="http://schemas.microsoft.com/office/drawing/2014/main" xmlns="" val="20004"/>
                    </a:ext>
                  </a:extLst>
                </a:gridCol>
                <a:gridCol w="361798">
                  <a:extLst>
                    <a:ext uri="{9D8B030D-6E8A-4147-A177-3AD203B41FA5}">
                      <a16:colId xmlns:a16="http://schemas.microsoft.com/office/drawing/2014/main" xmlns="" val="20005"/>
                    </a:ext>
                  </a:extLst>
                </a:gridCol>
                <a:gridCol w="602998">
                  <a:extLst>
                    <a:ext uri="{9D8B030D-6E8A-4147-A177-3AD203B41FA5}">
                      <a16:colId xmlns:a16="http://schemas.microsoft.com/office/drawing/2014/main" xmlns="" val="20006"/>
                    </a:ext>
                  </a:extLst>
                </a:gridCol>
              </a:tblGrid>
              <a:tr h="201696">
                <a:tc>
                  <a:txBody>
                    <a:bodyPr/>
                    <a:lstStyle/>
                    <a:p>
                      <a:r>
                        <a:rPr lang="en-US" sz="900" dirty="0"/>
                        <a:t>Pri</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lt1"/>
                          </a:solidFill>
                          <a:latin typeface="+mn-lt"/>
                          <a:ea typeface="+mn-ea"/>
                          <a:cs typeface="+mn-cs"/>
                        </a:rPr>
                        <a:t>Access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lt1"/>
                          </a:solidFill>
                          <a:latin typeface="+mn-lt"/>
                          <a:ea typeface="+mn-ea"/>
                          <a:cs typeface="+mn-cs"/>
                        </a:rPr>
                        <a:t>Src</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lt1"/>
                          </a:solidFill>
                          <a:latin typeface="+mn-lt"/>
                          <a:ea typeface="+mn-ea"/>
                          <a:cs typeface="+mn-cs"/>
                        </a:rPr>
                        <a:t>Port</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lt1"/>
                          </a:solidFill>
                          <a:latin typeface="+mn-lt"/>
                          <a:ea typeface="+mn-ea"/>
                          <a:cs typeface="+mn-cs"/>
                        </a:rPr>
                        <a:t>Dst</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lt1"/>
                          </a:solidFill>
                          <a:latin typeface="+mn-lt"/>
                          <a:ea typeface="+mn-ea"/>
                          <a:cs typeface="+mn-cs"/>
                        </a:rPr>
                        <a:t>Port</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32742" rtl="0" eaLnBrk="1" latinLnBrk="0" hangingPunct="1"/>
                      <a:r>
                        <a:rPr lang="en-US" sz="900" b="1" kern="1200" dirty="0">
                          <a:solidFill>
                            <a:schemeClr val="lt1"/>
                          </a:solidFill>
                          <a:latin typeface="+mn-lt"/>
                          <a:ea typeface="+mn-ea"/>
                          <a:cs typeface="+mn-cs"/>
                        </a:rPr>
                        <a:t>Protocol</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68927">
                <a:tc>
                  <a:txBody>
                    <a:bodyPr/>
                    <a:lstStyle/>
                    <a:p>
                      <a:endParaRPr lang="en-US" sz="1300" dirty="0"/>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sz="1300" dirty="0"/>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1"/>
                  </a:ext>
                </a:extLst>
              </a:tr>
            </a:tbl>
          </a:graphicData>
        </a:graphic>
      </p:graphicFrame>
      <p:sp>
        <p:nvSpPr>
          <p:cNvPr id="30" name="TextBox 29"/>
          <p:cNvSpPr txBox="1"/>
          <p:nvPr/>
        </p:nvSpPr>
        <p:spPr>
          <a:xfrm>
            <a:off x="5916324" y="2174167"/>
            <a:ext cx="840398" cy="461669"/>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765" dirty="0">
                <a:solidFill>
                  <a:schemeClr val="tx1">
                    <a:lumMod val="50000"/>
                  </a:schemeClr>
                </a:solidFill>
                <a:latin typeface="Segoe UI Semilight"/>
              </a:rPr>
              <a:t>VM1</a:t>
            </a:r>
          </a:p>
        </p:txBody>
      </p:sp>
      <p:sp>
        <p:nvSpPr>
          <p:cNvPr id="31" name="TextBox 30"/>
          <p:cNvSpPr txBox="1"/>
          <p:nvPr/>
        </p:nvSpPr>
        <p:spPr>
          <a:xfrm>
            <a:off x="7876940" y="2148844"/>
            <a:ext cx="840398" cy="461669"/>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765" dirty="0">
                <a:solidFill>
                  <a:schemeClr val="tx1">
                    <a:lumMod val="50000"/>
                  </a:schemeClr>
                </a:solidFill>
                <a:latin typeface="Segoe UI Semilight"/>
              </a:rPr>
              <a:t>VM2</a:t>
            </a:r>
          </a:p>
        </p:txBody>
      </p:sp>
      <p:sp>
        <p:nvSpPr>
          <p:cNvPr id="32" name="TextBox 31"/>
          <p:cNvSpPr txBox="1"/>
          <p:nvPr/>
        </p:nvSpPr>
        <p:spPr>
          <a:xfrm>
            <a:off x="4942322" y="2969963"/>
            <a:ext cx="1086369" cy="380108"/>
          </a:xfrm>
          <a:prstGeom prst="rect">
            <a:avLst/>
          </a:prstGeom>
          <a:noFill/>
          <a:effectLst>
            <a:glow rad="127000">
              <a:schemeClr val="accent3"/>
            </a:glow>
          </a:effectLst>
        </p:spPr>
        <p:txBody>
          <a:bodyPr wrap="square" lIns="134464" tIns="107571" rIns="134464" bIns="107571" rtlCol="0">
            <a:spAutoFit/>
          </a:bodyPr>
          <a:lstStyle/>
          <a:p>
            <a:pPr defTabSz="685845">
              <a:lnSpc>
                <a:spcPct val="90000"/>
              </a:lnSpc>
              <a:spcAft>
                <a:spcPts val="441"/>
              </a:spcAft>
              <a:defRPr/>
            </a:pPr>
            <a:r>
              <a:rPr lang="en-US" sz="1176" dirty="0">
                <a:solidFill>
                  <a:schemeClr val="tx1">
                    <a:lumMod val="50000"/>
                  </a:schemeClr>
                </a:solidFill>
                <a:latin typeface="Segoe UI Semilight"/>
              </a:rPr>
              <a:t>NSG 1</a:t>
            </a:r>
          </a:p>
        </p:txBody>
      </p:sp>
      <p:sp>
        <p:nvSpPr>
          <p:cNvPr id="35" name="TextBox 34"/>
          <p:cNvSpPr txBox="1"/>
          <p:nvPr/>
        </p:nvSpPr>
        <p:spPr>
          <a:xfrm>
            <a:off x="5294821" y="4488843"/>
            <a:ext cx="1086369" cy="380108"/>
          </a:xfrm>
          <a:prstGeom prst="rect">
            <a:avLst/>
          </a:prstGeom>
          <a:noFill/>
          <a:effectLst>
            <a:glow rad="127000">
              <a:schemeClr val="accent3"/>
            </a:glow>
          </a:effectLst>
        </p:spPr>
        <p:txBody>
          <a:bodyPr wrap="square" lIns="134464" tIns="107571" rIns="134464" bIns="107571" rtlCol="0">
            <a:spAutoFit/>
          </a:bodyPr>
          <a:lstStyle/>
          <a:p>
            <a:pPr defTabSz="685845">
              <a:lnSpc>
                <a:spcPct val="90000"/>
              </a:lnSpc>
              <a:spcAft>
                <a:spcPts val="441"/>
              </a:spcAft>
              <a:defRPr/>
            </a:pPr>
            <a:r>
              <a:rPr lang="en-US" sz="1176" dirty="0">
                <a:solidFill>
                  <a:schemeClr val="tx1">
                    <a:lumMod val="50000"/>
                  </a:schemeClr>
                </a:solidFill>
                <a:latin typeface="Segoe UI Semilight"/>
              </a:rPr>
              <a:t>NSG 2</a:t>
            </a:r>
          </a:p>
        </p:txBody>
      </p:sp>
      <p:sp>
        <p:nvSpPr>
          <p:cNvPr id="20" name="Down Arrow 19"/>
          <p:cNvSpPr/>
          <p:nvPr/>
        </p:nvSpPr>
        <p:spPr bwMode="auto">
          <a:xfrm>
            <a:off x="8308857" y="3036814"/>
            <a:ext cx="168078" cy="979071"/>
          </a:xfrm>
          <a:prstGeom prst="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Up Arrow 20"/>
          <p:cNvSpPr/>
          <p:nvPr/>
        </p:nvSpPr>
        <p:spPr bwMode="auto">
          <a:xfrm>
            <a:off x="7972698" y="2975248"/>
            <a:ext cx="168080" cy="1015314"/>
          </a:xfrm>
          <a:prstGeom prst="up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607875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NSGs</a:t>
            </a:r>
            <a:r>
              <a:rPr lang="nl-NL" dirty="0"/>
              <a:t> in a </a:t>
            </a:r>
            <a:r>
              <a:rPr lang="nl-NL" dirty="0" err="1"/>
              <a:t>multitier</a:t>
            </a:r>
            <a:r>
              <a:rPr lang="nl-NL" dirty="0"/>
              <a:t> </a:t>
            </a:r>
            <a:r>
              <a:rPr lang="nl-NL" dirty="0" err="1"/>
              <a:t>topology</a:t>
            </a:r>
            <a:r>
              <a:rPr lang="nl-NL" dirty="0"/>
              <a:t> </a:t>
            </a:r>
          </a:p>
        </p:txBody>
      </p:sp>
      <p:pic>
        <p:nvPicPr>
          <p:cNvPr id="48" name="Picture 47"/>
          <p:cNvPicPr>
            <a:picLocks noChangeAspect="1"/>
          </p:cNvPicPr>
          <p:nvPr/>
        </p:nvPicPr>
        <p:blipFill>
          <a:blip r:embed="rId2"/>
          <a:stretch>
            <a:fillRect/>
          </a:stretch>
        </p:blipFill>
        <p:spPr>
          <a:xfrm>
            <a:off x="4038676" y="3429001"/>
            <a:ext cx="4915897" cy="2209486"/>
          </a:xfrm>
          <a:prstGeom prst="rect">
            <a:avLst/>
          </a:prstGeom>
        </p:spPr>
      </p:pic>
      <p:pic>
        <p:nvPicPr>
          <p:cNvPr id="49" name="Picture 48"/>
          <p:cNvPicPr>
            <a:picLocks noChangeAspect="1"/>
          </p:cNvPicPr>
          <p:nvPr/>
        </p:nvPicPr>
        <p:blipFill>
          <a:blip r:embed="rId3"/>
          <a:stretch>
            <a:fillRect/>
          </a:stretch>
        </p:blipFill>
        <p:spPr>
          <a:xfrm>
            <a:off x="565517" y="2286162"/>
            <a:ext cx="4038245" cy="3157752"/>
          </a:xfrm>
          <a:prstGeom prst="rect">
            <a:avLst/>
          </a:prstGeom>
        </p:spPr>
      </p:pic>
    </p:spTree>
    <p:extLst>
      <p:ext uri="{BB962C8B-B14F-4D97-AF65-F5344CB8AC3E}">
        <p14:creationId xmlns:p14="http://schemas.microsoft.com/office/powerpoint/2010/main" val="208301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rules</a:t>
            </a:r>
            <a:endParaRPr lang="nl-NL" dirty="0"/>
          </a:p>
        </p:txBody>
      </p:sp>
      <p:graphicFrame>
        <p:nvGraphicFramePr>
          <p:cNvPr id="4" name="Table 3"/>
          <p:cNvGraphicFramePr>
            <a:graphicFrameLocks noGrp="1"/>
          </p:cNvGraphicFramePr>
          <p:nvPr>
            <p:extLst/>
          </p:nvPr>
        </p:nvGraphicFramePr>
        <p:xfrm>
          <a:off x="202553" y="3611450"/>
          <a:ext cx="8678541" cy="1519943"/>
        </p:xfrm>
        <a:graphic>
          <a:graphicData uri="http://schemas.openxmlformats.org/drawingml/2006/table">
            <a:tbl>
              <a:tblPr firstRow="1" bandRow="1">
                <a:tableStyleId>{5C22544A-7EE6-4342-B048-85BDC9FD1C3A}</a:tableStyleId>
              </a:tblPr>
              <a:tblGrid>
                <a:gridCol w="2215557">
                  <a:extLst>
                    <a:ext uri="{9D8B030D-6E8A-4147-A177-3AD203B41FA5}">
                      <a16:colId xmlns:a16="http://schemas.microsoft.com/office/drawing/2014/main" xmlns="" val="20000"/>
                    </a:ext>
                  </a:extLst>
                </a:gridCol>
                <a:gridCol w="609514">
                  <a:extLst>
                    <a:ext uri="{9D8B030D-6E8A-4147-A177-3AD203B41FA5}">
                      <a16:colId xmlns:a16="http://schemas.microsoft.com/office/drawing/2014/main" xmlns="" val="20001"/>
                    </a:ext>
                  </a:extLst>
                </a:gridCol>
                <a:gridCol w="1371406">
                  <a:extLst>
                    <a:ext uri="{9D8B030D-6E8A-4147-A177-3AD203B41FA5}">
                      <a16:colId xmlns:a16="http://schemas.microsoft.com/office/drawing/2014/main" xmlns="" val="20002"/>
                    </a:ext>
                  </a:extLst>
                </a:gridCol>
                <a:gridCol w="761892">
                  <a:extLst>
                    <a:ext uri="{9D8B030D-6E8A-4147-A177-3AD203B41FA5}">
                      <a16:colId xmlns:a16="http://schemas.microsoft.com/office/drawing/2014/main" xmlns="" val="20003"/>
                    </a:ext>
                  </a:extLst>
                </a:gridCol>
                <a:gridCol w="1142838">
                  <a:extLst>
                    <a:ext uri="{9D8B030D-6E8A-4147-A177-3AD203B41FA5}">
                      <a16:colId xmlns:a16="http://schemas.microsoft.com/office/drawing/2014/main" xmlns="" val="20004"/>
                    </a:ext>
                  </a:extLst>
                </a:gridCol>
                <a:gridCol w="1142838">
                  <a:extLst>
                    <a:ext uri="{9D8B030D-6E8A-4147-A177-3AD203B41FA5}">
                      <a16:colId xmlns:a16="http://schemas.microsoft.com/office/drawing/2014/main" xmlns="" val="20005"/>
                    </a:ext>
                  </a:extLst>
                </a:gridCol>
                <a:gridCol w="685702">
                  <a:extLst>
                    <a:ext uri="{9D8B030D-6E8A-4147-A177-3AD203B41FA5}">
                      <a16:colId xmlns:a16="http://schemas.microsoft.com/office/drawing/2014/main" xmlns="" val="20006"/>
                    </a:ext>
                  </a:extLst>
                </a:gridCol>
                <a:gridCol w="748794">
                  <a:extLst>
                    <a:ext uri="{9D8B030D-6E8A-4147-A177-3AD203B41FA5}">
                      <a16:colId xmlns:a16="http://schemas.microsoft.com/office/drawing/2014/main" xmlns="" val="20007"/>
                    </a:ext>
                  </a:extLst>
                </a:gridCol>
              </a:tblGrid>
              <a:tr h="365708">
                <a:tc>
                  <a:txBody>
                    <a:bodyPr/>
                    <a:lstStyle/>
                    <a:p>
                      <a:r>
                        <a:rPr lang="en-GB" sz="900" dirty="0"/>
                        <a:t>Name </a:t>
                      </a:r>
                    </a:p>
                  </a:txBody>
                  <a:tcPr marL="91427" marR="91427" marT="45714" marB="45714" anchor="ctr"/>
                </a:tc>
                <a:tc>
                  <a:txBody>
                    <a:bodyPr/>
                    <a:lstStyle/>
                    <a:p>
                      <a:r>
                        <a:rPr lang="en-GB" sz="900" dirty="0"/>
                        <a:t>Priority </a:t>
                      </a:r>
                    </a:p>
                  </a:txBody>
                  <a:tcPr marL="91427" marR="91427" marT="45714" marB="45714" anchor="ctr"/>
                </a:tc>
                <a:tc>
                  <a:txBody>
                    <a:bodyPr/>
                    <a:lstStyle/>
                    <a:p>
                      <a:r>
                        <a:rPr lang="en-GB" sz="900" dirty="0"/>
                        <a:t>Source IP </a:t>
                      </a:r>
                    </a:p>
                  </a:txBody>
                  <a:tcPr marL="91427" marR="91427" marT="45714" marB="45714" anchor="ctr"/>
                </a:tc>
                <a:tc>
                  <a:txBody>
                    <a:bodyPr/>
                    <a:lstStyle/>
                    <a:p>
                      <a:r>
                        <a:rPr lang="en-GB" sz="900" dirty="0"/>
                        <a:t>Source Port </a:t>
                      </a:r>
                    </a:p>
                  </a:txBody>
                  <a:tcPr marL="91427" marR="91427" marT="45714" marB="45714" anchor="ctr"/>
                </a:tc>
                <a:tc>
                  <a:txBody>
                    <a:bodyPr/>
                    <a:lstStyle/>
                    <a:p>
                      <a:r>
                        <a:rPr lang="en-GB" sz="900" dirty="0"/>
                        <a:t>Destination IP </a:t>
                      </a:r>
                    </a:p>
                  </a:txBody>
                  <a:tcPr marL="91427" marR="91427" marT="45714" marB="45714" anchor="ctr"/>
                </a:tc>
                <a:tc>
                  <a:txBody>
                    <a:bodyPr/>
                    <a:lstStyle/>
                    <a:p>
                      <a:r>
                        <a:rPr lang="en-GB" sz="900" dirty="0"/>
                        <a:t>Destination Port </a:t>
                      </a:r>
                    </a:p>
                  </a:txBody>
                  <a:tcPr marL="91427" marR="91427" marT="45714" marB="45714" anchor="ctr"/>
                </a:tc>
                <a:tc>
                  <a:txBody>
                    <a:bodyPr/>
                    <a:lstStyle/>
                    <a:p>
                      <a:r>
                        <a:rPr lang="en-GB" sz="900" dirty="0"/>
                        <a:t>Protocol </a:t>
                      </a:r>
                    </a:p>
                  </a:txBody>
                  <a:tcPr marL="91427" marR="91427" marT="45714" marB="45714" anchor="ctr"/>
                </a:tc>
                <a:tc>
                  <a:txBody>
                    <a:bodyPr/>
                    <a:lstStyle/>
                    <a:p>
                      <a:r>
                        <a:rPr lang="en-GB" sz="900" dirty="0"/>
                        <a:t>Access </a:t>
                      </a:r>
                    </a:p>
                  </a:txBody>
                  <a:tcPr marL="91427" marR="91427" marT="45714" marB="45714" anchor="ctr"/>
                </a:tc>
                <a:extLst>
                  <a:ext uri="{0D108BD9-81ED-4DB2-BD59-A6C34878D82A}">
                    <a16:rowId xmlns:a16="http://schemas.microsoft.com/office/drawing/2014/main" xmlns="" val="10000"/>
                  </a:ext>
                </a:extLst>
              </a:tr>
              <a:tr h="365708">
                <a:tc>
                  <a:txBody>
                    <a:bodyPr/>
                    <a:lstStyle/>
                    <a:p>
                      <a:r>
                        <a:rPr lang="en-GB" sz="900" dirty="0"/>
                        <a:t>ALLOW VNET OUTBOUND</a:t>
                      </a:r>
                    </a:p>
                  </a:txBody>
                  <a:tcPr marL="91427" marR="91427" marT="45714" marB="45714" anchor="ctr"/>
                </a:tc>
                <a:tc>
                  <a:txBody>
                    <a:bodyPr/>
                    <a:lstStyle/>
                    <a:p>
                      <a:r>
                        <a:rPr lang="en-GB" sz="900" dirty="0"/>
                        <a:t>65000</a:t>
                      </a:r>
                    </a:p>
                  </a:txBody>
                  <a:tcPr marL="91427" marR="91427" marT="45714" marB="45714" anchor="ctr"/>
                </a:tc>
                <a:tc>
                  <a:txBody>
                    <a:bodyPr/>
                    <a:lstStyle/>
                    <a:p>
                      <a:r>
                        <a:rPr lang="en-GB" sz="900" dirty="0"/>
                        <a:t>VIRTUAL_NETWORK</a:t>
                      </a:r>
                    </a:p>
                  </a:txBody>
                  <a:tcPr marL="91427" marR="91427" marT="45714" marB="45714" anchor="ctr"/>
                </a:tc>
                <a:tc>
                  <a:txBody>
                    <a:bodyPr/>
                    <a:lstStyle/>
                    <a:p>
                      <a:r>
                        <a:rPr lang="en-GB" sz="900" dirty="0"/>
                        <a:t>*</a:t>
                      </a:r>
                    </a:p>
                  </a:txBody>
                  <a:tcPr marL="91427" marR="91427" marT="45714" marB="45714" anchor="ctr"/>
                </a:tc>
                <a:tc>
                  <a:txBody>
                    <a:bodyPr/>
                    <a:lstStyle/>
                    <a:p>
                      <a:r>
                        <a:rPr lang="en-GB" sz="900" dirty="0"/>
                        <a:t>VIRTUAL_NETWORK</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dirty="0"/>
                        <a:t>ALLOW</a:t>
                      </a:r>
                    </a:p>
                  </a:txBody>
                  <a:tcPr marL="91427" marR="91427" marT="45714" marB="45714" anchor="ctr"/>
                </a:tc>
                <a:extLst>
                  <a:ext uri="{0D108BD9-81ED-4DB2-BD59-A6C34878D82A}">
                    <a16:rowId xmlns:a16="http://schemas.microsoft.com/office/drawing/2014/main" xmlns="" val="10001"/>
                  </a:ext>
                </a:extLst>
              </a:tr>
              <a:tr h="458994">
                <a:tc>
                  <a:txBody>
                    <a:bodyPr/>
                    <a:lstStyle/>
                    <a:p>
                      <a:r>
                        <a:rPr lang="en-GB" sz="900"/>
                        <a:t>ALLOW INTERNET OUTBOUND</a:t>
                      </a:r>
                    </a:p>
                  </a:txBody>
                  <a:tcPr marL="91427" marR="91427" marT="45714" marB="45714" anchor="ctr"/>
                </a:tc>
                <a:tc>
                  <a:txBody>
                    <a:bodyPr/>
                    <a:lstStyle/>
                    <a:p>
                      <a:r>
                        <a:rPr lang="en-GB" sz="900"/>
                        <a:t>65001</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a:t>INTERNET</a:t>
                      </a:r>
                    </a:p>
                  </a:txBody>
                  <a:tcPr marL="91427" marR="91427" marT="45714" marB="45714" anchor="ctr"/>
                </a:tc>
                <a:tc>
                  <a:txBody>
                    <a:bodyPr/>
                    <a:lstStyle/>
                    <a:p>
                      <a:pPr algn="ctr"/>
                      <a:r>
                        <a:rPr lang="en-GB" sz="900"/>
                        <a:t>*</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dirty="0"/>
                        <a:t>ALLOW</a:t>
                      </a:r>
                    </a:p>
                  </a:txBody>
                  <a:tcPr marL="91427" marR="91427" marT="45714" marB="45714" anchor="ctr"/>
                </a:tc>
                <a:extLst>
                  <a:ext uri="{0D108BD9-81ED-4DB2-BD59-A6C34878D82A}">
                    <a16:rowId xmlns:a16="http://schemas.microsoft.com/office/drawing/2014/main" xmlns="" val="10002"/>
                  </a:ext>
                </a:extLst>
              </a:tr>
              <a:tr h="329533">
                <a:tc>
                  <a:txBody>
                    <a:bodyPr/>
                    <a:lstStyle/>
                    <a:p>
                      <a:r>
                        <a:rPr lang="en-GB" sz="900"/>
                        <a:t>DENY ALL OUTBOUND</a:t>
                      </a:r>
                    </a:p>
                  </a:txBody>
                  <a:tcPr marL="91427" marR="91427" marT="45714" marB="45714" anchor="ctr"/>
                </a:tc>
                <a:tc>
                  <a:txBody>
                    <a:bodyPr/>
                    <a:lstStyle/>
                    <a:p>
                      <a:r>
                        <a:rPr lang="en-GB" sz="900" dirty="0"/>
                        <a:t>65500</a:t>
                      </a:r>
                    </a:p>
                  </a:txBody>
                  <a:tcPr marL="91427" marR="91427" marT="45714" marB="45714" anchor="ctr"/>
                </a:tc>
                <a:tc>
                  <a:txBody>
                    <a:bodyPr/>
                    <a:lstStyle/>
                    <a:p>
                      <a:pPr algn="ctr"/>
                      <a:r>
                        <a:rPr lang="en-GB" sz="900"/>
                        <a:t>*</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a:t>*</a:t>
                      </a:r>
                    </a:p>
                  </a:txBody>
                  <a:tcPr marL="91427" marR="91427" marT="45714" marB="45714" anchor="ctr"/>
                </a:tc>
                <a:tc>
                  <a:txBody>
                    <a:bodyPr/>
                    <a:lstStyle/>
                    <a:p>
                      <a:pPr algn="ctr"/>
                      <a:r>
                        <a:rPr lang="en-GB" sz="900"/>
                        <a:t>*</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dirty="0"/>
                        <a:t>DENY</a:t>
                      </a:r>
                    </a:p>
                  </a:txBody>
                  <a:tcPr marL="91427" marR="91427" marT="45714" marB="45714" anchor="ct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202554" y="1889169"/>
          <a:ext cx="8673541" cy="1519943"/>
        </p:xfrm>
        <a:graphic>
          <a:graphicData uri="http://schemas.openxmlformats.org/drawingml/2006/table">
            <a:tbl>
              <a:tblPr firstRow="1" bandRow="1">
                <a:tableStyleId>{5C22544A-7EE6-4342-B048-85BDC9FD1C3A}</a:tableStyleId>
              </a:tblPr>
              <a:tblGrid>
                <a:gridCol w="2197458">
                  <a:extLst>
                    <a:ext uri="{9D8B030D-6E8A-4147-A177-3AD203B41FA5}">
                      <a16:colId xmlns:a16="http://schemas.microsoft.com/office/drawing/2014/main" xmlns="" val="20000"/>
                    </a:ext>
                  </a:extLst>
                </a:gridCol>
                <a:gridCol w="609514">
                  <a:extLst>
                    <a:ext uri="{9D8B030D-6E8A-4147-A177-3AD203B41FA5}">
                      <a16:colId xmlns:a16="http://schemas.microsoft.com/office/drawing/2014/main" xmlns="" val="20001"/>
                    </a:ext>
                  </a:extLst>
                </a:gridCol>
                <a:gridCol w="1371406">
                  <a:extLst>
                    <a:ext uri="{9D8B030D-6E8A-4147-A177-3AD203B41FA5}">
                      <a16:colId xmlns:a16="http://schemas.microsoft.com/office/drawing/2014/main" xmlns="" val="20002"/>
                    </a:ext>
                  </a:extLst>
                </a:gridCol>
                <a:gridCol w="761892">
                  <a:extLst>
                    <a:ext uri="{9D8B030D-6E8A-4147-A177-3AD203B41FA5}">
                      <a16:colId xmlns:a16="http://schemas.microsoft.com/office/drawing/2014/main" xmlns="" val="20003"/>
                    </a:ext>
                  </a:extLst>
                </a:gridCol>
                <a:gridCol w="1142838">
                  <a:extLst>
                    <a:ext uri="{9D8B030D-6E8A-4147-A177-3AD203B41FA5}">
                      <a16:colId xmlns:a16="http://schemas.microsoft.com/office/drawing/2014/main" xmlns="" val="20004"/>
                    </a:ext>
                  </a:extLst>
                </a:gridCol>
                <a:gridCol w="1142838">
                  <a:extLst>
                    <a:ext uri="{9D8B030D-6E8A-4147-A177-3AD203B41FA5}">
                      <a16:colId xmlns:a16="http://schemas.microsoft.com/office/drawing/2014/main" xmlns="" val="20005"/>
                    </a:ext>
                  </a:extLst>
                </a:gridCol>
                <a:gridCol w="655982">
                  <a:extLst>
                    <a:ext uri="{9D8B030D-6E8A-4147-A177-3AD203B41FA5}">
                      <a16:colId xmlns:a16="http://schemas.microsoft.com/office/drawing/2014/main" xmlns="" val="20006"/>
                    </a:ext>
                  </a:extLst>
                </a:gridCol>
                <a:gridCol w="791613">
                  <a:extLst>
                    <a:ext uri="{9D8B030D-6E8A-4147-A177-3AD203B41FA5}">
                      <a16:colId xmlns:a16="http://schemas.microsoft.com/office/drawing/2014/main" xmlns="" val="20007"/>
                    </a:ext>
                  </a:extLst>
                </a:gridCol>
              </a:tblGrid>
              <a:tr h="365708">
                <a:tc>
                  <a:txBody>
                    <a:bodyPr/>
                    <a:lstStyle/>
                    <a:p>
                      <a:r>
                        <a:rPr lang="en-GB" sz="900" dirty="0"/>
                        <a:t>Name </a:t>
                      </a:r>
                    </a:p>
                  </a:txBody>
                  <a:tcPr marL="91427" marR="91427" marT="45714" marB="45714" anchor="ctr"/>
                </a:tc>
                <a:tc>
                  <a:txBody>
                    <a:bodyPr/>
                    <a:lstStyle/>
                    <a:p>
                      <a:r>
                        <a:rPr lang="en-GB" sz="900" dirty="0"/>
                        <a:t>Priority </a:t>
                      </a:r>
                    </a:p>
                  </a:txBody>
                  <a:tcPr marL="91427" marR="91427" marT="45714" marB="45714" anchor="ctr"/>
                </a:tc>
                <a:tc>
                  <a:txBody>
                    <a:bodyPr/>
                    <a:lstStyle/>
                    <a:p>
                      <a:r>
                        <a:rPr lang="en-GB" sz="900" dirty="0"/>
                        <a:t>Source IP </a:t>
                      </a:r>
                    </a:p>
                  </a:txBody>
                  <a:tcPr marL="91427" marR="91427" marT="45714" marB="45714" anchor="ctr"/>
                </a:tc>
                <a:tc>
                  <a:txBody>
                    <a:bodyPr/>
                    <a:lstStyle/>
                    <a:p>
                      <a:r>
                        <a:rPr lang="en-GB" sz="900" dirty="0"/>
                        <a:t>Source Port </a:t>
                      </a:r>
                    </a:p>
                  </a:txBody>
                  <a:tcPr marL="91427" marR="91427" marT="45714" marB="45714" anchor="ctr"/>
                </a:tc>
                <a:tc>
                  <a:txBody>
                    <a:bodyPr/>
                    <a:lstStyle/>
                    <a:p>
                      <a:r>
                        <a:rPr lang="en-GB" sz="900" dirty="0"/>
                        <a:t>Destination IP </a:t>
                      </a:r>
                    </a:p>
                  </a:txBody>
                  <a:tcPr marL="91427" marR="91427" marT="45714" marB="45714" anchor="ctr"/>
                </a:tc>
                <a:tc>
                  <a:txBody>
                    <a:bodyPr/>
                    <a:lstStyle/>
                    <a:p>
                      <a:r>
                        <a:rPr lang="en-GB" sz="900" dirty="0"/>
                        <a:t>Destination Port </a:t>
                      </a:r>
                    </a:p>
                  </a:txBody>
                  <a:tcPr marL="91427" marR="91427" marT="45714" marB="45714" anchor="ctr"/>
                </a:tc>
                <a:tc>
                  <a:txBody>
                    <a:bodyPr/>
                    <a:lstStyle/>
                    <a:p>
                      <a:r>
                        <a:rPr lang="en-GB" sz="900"/>
                        <a:t>Protocol </a:t>
                      </a:r>
                    </a:p>
                  </a:txBody>
                  <a:tcPr marL="91427" marR="91427" marT="45714" marB="45714" anchor="ctr"/>
                </a:tc>
                <a:tc>
                  <a:txBody>
                    <a:bodyPr/>
                    <a:lstStyle/>
                    <a:p>
                      <a:r>
                        <a:rPr lang="en-GB" sz="900" dirty="0"/>
                        <a:t>Access </a:t>
                      </a:r>
                    </a:p>
                  </a:txBody>
                  <a:tcPr marL="91427" marR="91427" marT="45714" marB="45714" anchor="ctr"/>
                </a:tc>
                <a:extLst>
                  <a:ext uri="{0D108BD9-81ED-4DB2-BD59-A6C34878D82A}">
                    <a16:rowId xmlns:a16="http://schemas.microsoft.com/office/drawing/2014/main" xmlns="" val="10000"/>
                  </a:ext>
                </a:extLst>
              </a:tr>
              <a:tr h="365708">
                <a:tc>
                  <a:txBody>
                    <a:bodyPr/>
                    <a:lstStyle/>
                    <a:p>
                      <a:r>
                        <a:rPr lang="en-GB" sz="900" dirty="0"/>
                        <a:t>ALLOW VNET INBOUND</a:t>
                      </a:r>
                    </a:p>
                  </a:txBody>
                  <a:tcPr marL="91427" marR="91427" marT="45714" marB="45714" anchor="ctr"/>
                </a:tc>
                <a:tc>
                  <a:txBody>
                    <a:bodyPr/>
                    <a:lstStyle/>
                    <a:p>
                      <a:r>
                        <a:rPr lang="en-GB" sz="900" dirty="0"/>
                        <a:t>65000</a:t>
                      </a:r>
                    </a:p>
                  </a:txBody>
                  <a:tcPr marL="91427" marR="91427" marT="45714" marB="45714" anchor="ctr"/>
                </a:tc>
                <a:tc>
                  <a:txBody>
                    <a:bodyPr/>
                    <a:lstStyle/>
                    <a:p>
                      <a:r>
                        <a:rPr lang="en-GB" sz="900"/>
                        <a:t>VIRTUAL_NETWORK</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a:t>VIRTUAL_NETWORK</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dirty="0"/>
                        <a:t>ALLOW</a:t>
                      </a:r>
                    </a:p>
                  </a:txBody>
                  <a:tcPr marL="91427" marR="91427" marT="45714" marB="45714" anchor="ctr"/>
                </a:tc>
                <a:extLst>
                  <a:ext uri="{0D108BD9-81ED-4DB2-BD59-A6C34878D82A}">
                    <a16:rowId xmlns:a16="http://schemas.microsoft.com/office/drawing/2014/main" xmlns="" val="10001"/>
                  </a:ext>
                </a:extLst>
              </a:tr>
              <a:tr h="458994">
                <a:tc>
                  <a:txBody>
                    <a:bodyPr/>
                    <a:lstStyle/>
                    <a:p>
                      <a:r>
                        <a:rPr lang="en-GB" sz="900" dirty="0"/>
                        <a:t>ALLOW AZURE LOAD BALANCER INBOUND</a:t>
                      </a:r>
                    </a:p>
                  </a:txBody>
                  <a:tcPr marL="91427" marR="91427" marT="45714" marB="45714" anchor="ctr"/>
                </a:tc>
                <a:tc>
                  <a:txBody>
                    <a:bodyPr/>
                    <a:lstStyle/>
                    <a:p>
                      <a:r>
                        <a:rPr lang="en-GB" sz="900" dirty="0"/>
                        <a:t>65001</a:t>
                      </a:r>
                    </a:p>
                  </a:txBody>
                  <a:tcPr marL="91427" marR="91427" marT="45714" marB="45714" anchor="ctr"/>
                </a:tc>
                <a:tc>
                  <a:txBody>
                    <a:bodyPr/>
                    <a:lstStyle/>
                    <a:p>
                      <a:r>
                        <a:rPr lang="en-GB" sz="900" dirty="0"/>
                        <a:t>AZURE_LOADBALANCER</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dirty="0"/>
                        <a:t>ALLOW</a:t>
                      </a:r>
                    </a:p>
                  </a:txBody>
                  <a:tcPr marL="91427" marR="91427" marT="45714" marB="45714" anchor="ctr"/>
                </a:tc>
                <a:extLst>
                  <a:ext uri="{0D108BD9-81ED-4DB2-BD59-A6C34878D82A}">
                    <a16:rowId xmlns:a16="http://schemas.microsoft.com/office/drawing/2014/main" xmlns="" val="10002"/>
                  </a:ext>
                </a:extLst>
              </a:tr>
              <a:tr h="329533">
                <a:tc>
                  <a:txBody>
                    <a:bodyPr/>
                    <a:lstStyle/>
                    <a:p>
                      <a:r>
                        <a:rPr lang="en-GB" sz="900" dirty="0"/>
                        <a:t>DENY ALL INBOUND</a:t>
                      </a:r>
                    </a:p>
                  </a:txBody>
                  <a:tcPr marL="91427" marR="91427" marT="45714" marB="45714" anchor="ctr"/>
                </a:tc>
                <a:tc>
                  <a:txBody>
                    <a:bodyPr/>
                    <a:lstStyle/>
                    <a:p>
                      <a:r>
                        <a:rPr lang="en-GB" sz="900"/>
                        <a:t>65500</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dirty="0"/>
                        <a:t>DENY</a:t>
                      </a:r>
                    </a:p>
                  </a:txBody>
                  <a:tcPr marL="91427" marR="91427" marT="45714" marB="45714" anchor="ctr"/>
                </a:tc>
                <a:extLst>
                  <a:ext uri="{0D108BD9-81ED-4DB2-BD59-A6C34878D82A}">
                    <a16:rowId xmlns:a16="http://schemas.microsoft.com/office/drawing/2014/main" xmlns="" val="10003"/>
                  </a:ext>
                </a:extLst>
              </a:tr>
            </a:tbl>
          </a:graphicData>
        </a:graphic>
      </p:graphicFrame>
      <p:sp>
        <p:nvSpPr>
          <p:cNvPr id="5" name="TextBox 4"/>
          <p:cNvSpPr txBox="1"/>
          <p:nvPr/>
        </p:nvSpPr>
        <p:spPr>
          <a:xfrm>
            <a:off x="202554" y="3391712"/>
            <a:ext cx="898211" cy="261610"/>
          </a:xfrm>
          <a:prstGeom prst="rect">
            <a:avLst/>
          </a:prstGeom>
          <a:solidFill>
            <a:srgbClr val="FFC000"/>
          </a:solidFill>
        </p:spPr>
        <p:txBody>
          <a:bodyPr wrap="square" rtlCol="0">
            <a:spAutoFit/>
          </a:bodyPr>
          <a:lstStyle/>
          <a:p>
            <a:r>
              <a:rPr lang="en-GB" sz="1100" b="1" dirty="0"/>
              <a:t>Outbound</a:t>
            </a:r>
          </a:p>
        </p:txBody>
      </p:sp>
      <p:sp>
        <p:nvSpPr>
          <p:cNvPr id="7" name="TextBox 6"/>
          <p:cNvSpPr txBox="1"/>
          <p:nvPr/>
        </p:nvSpPr>
        <p:spPr>
          <a:xfrm>
            <a:off x="202553" y="1669431"/>
            <a:ext cx="763021" cy="261610"/>
          </a:xfrm>
          <a:prstGeom prst="rect">
            <a:avLst/>
          </a:prstGeom>
          <a:solidFill>
            <a:srgbClr val="FFC000"/>
          </a:solidFill>
        </p:spPr>
        <p:txBody>
          <a:bodyPr wrap="square" rtlCol="0">
            <a:spAutoFit/>
          </a:bodyPr>
          <a:lstStyle/>
          <a:p>
            <a:r>
              <a:rPr lang="en-GB" sz="1100" b="1" dirty="0"/>
              <a:t>Inbound</a:t>
            </a:r>
          </a:p>
        </p:txBody>
      </p:sp>
      <p:graphicFrame>
        <p:nvGraphicFramePr>
          <p:cNvPr id="8" name="Table 7"/>
          <p:cNvGraphicFramePr>
            <a:graphicFrameLocks noGrp="1"/>
          </p:cNvGraphicFramePr>
          <p:nvPr>
            <p:extLst/>
          </p:nvPr>
        </p:nvGraphicFramePr>
        <p:xfrm>
          <a:off x="202553" y="5333730"/>
          <a:ext cx="8658435" cy="533324"/>
        </p:xfrm>
        <a:graphic>
          <a:graphicData uri="http://schemas.openxmlformats.org/drawingml/2006/table">
            <a:tbl>
              <a:tblPr firstRow="1" bandRow="1">
                <a:tableStyleId>{5C22544A-7EE6-4342-B048-85BDC9FD1C3A}</a:tableStyleId>
              </a:tblPr>
              <a:tblGrid>
                <a:gridCol w="2195452">
                  <a:extLst>
                    <a:ext uri="{9D8B030D-6E8A-4147-A177-3AD203B41FA5}">
                      <a16:colId xmlns:a16="http://schemas.microsoft.com/office/drawing/2014/main" xmlns="" val="20000"/>
                    </a:ext>
                  </a:extLst>
                </a:gridCol>
                <a:gridCol w="609514">
                  <a:extLst>
                    <a:ext uri="{9D8B030D-6E8A-4147-A177-3AD203B41FA5}">
                      <a16:colId xmlns:a16="http://schemas.microsoft.com/office/drawing/2014/main" xmlns="" val="20001"/>
                    </a:ext>
                  </a:extLst>
                </a:gridCol>
                <a:gridCol w="1371406">
                  <a:extLst>
                    <a:ext uri="{9D8B030D-6E8A-4147-A177-3AD203B41FA5}">
                      <a16:colId xmlns:a16="http://schemas.microsoft.com/office/drawing/2014/main" xmlns="" val="20002"/>
                    </a:ext>
                  </a:extLst>
                </a:gridCol>
                <a:gridCol w="838081">
                  <a:extLst>
                    <a:ext uri="{9D8B030D-6E8A-4147-A177-3AD203B41FA5}">
                      <a16:colId xmlns:a16="http://schemas.microsoft.com/office/drawing/2014/main" xmlns="" val="20003"/>
                    </a:ext>
                  </a:extLst>
                </a:gridCol>
                <a:gridCol w="1066648">
                  <a:extLst>
                    <a:ext uri="{9D8B030D-6E8A-4147-A177-3AD203B41FA5}">
                      <a16:colId xmlns:a16="http://schemas.microsoft.com/office/drawing/2014/main" xmlns="" val="20004"/>
                    </a:ext>
                  </a:extLst>
                </a:gridCol>
                <a:gridCol w="1142838">
                  <a:extLst>
                    <a:ext uri="{9D8B030D-6E8A-4147-A177-3AD203B41FA5}">
                      <a16:colId xmlns:a16="http://schemas.microsoft.com/office/drawing/2014/main" xmlns="" val="20005"/>
                    </a:ext>
                  </a:extLst>
                </a:gridCol>
                <a:gridCol w="685702">
                  <a:extLst>
                    <a:ext uri="{9D8B030D-6E8A-4147-A177-3AD203B41FA5}">
                      <a16:colId xmlns:a16="http://schemas.microsoft.com/office/drawing/2014/main" xmlns="" val="20006"/>
                    </a:ext>
                  </a:extLst>
                </a:gridCol>
                <a:gridCol w="748794">
                  <a:extLst>
                    <a:ext uri="{9D8B030D-6E8A-4147-A177-3AD203B41FA5}">
                      <a16:colId xmlns:a16="http://schemas.microsoft.com/office/drawing/2014/main" xmlns="" val="20007"/>
                    </a:ext>
                  </a:extLst>
                </a:gridCol>
              </a:tblGrid>
              <a:tr h="266662">
                <a:tc>
                  <a:txBody>
                    <a:bodyPr/>
                    <a:lstStyle/>
                    <a:p>
                      <a:r>
                        <a:rPr lang="en-GB" sz="900" dirty="0"/>
                        <a:t>Name </a:t>
                      </a:r>
                    </a:p>
                  </a:txBody>
                  <a:tcPr marL="91427" marR="91427" marT="45714" marB="45714" anchor="ctr"/>
                </a:tc>
                <a:tc>
                  <a:txBody>
                    <a:bodyPr/>
                    <a:lstStyle/>
                    <a:p>
                      <a:r>
                        <a:rPr lang="en-GB" sz="900" dirty="0"/>
                        <a:t>Priority </a:t>
                      </a:r>
                    </a:p>
                  </a:txBody>
                  <a:tcPr marL="91427" marR="91427" marT="45714" marB="45714" anchor="ctr"/>
                </a:tc>
                <a:tc>
                  <a:txBody>
                    <a:bodyPr/>
                    <a:lstStyle/>
                    <a:p>
                      <a:r>
                        <a:rPr lang="en-GB" sz="900" dirty="0"/>
                        <a:t>Source IP </a:t>
                      </a:r>
                    </a:p>
                  </a:txBody>
                  <a:tcPr marL="91427" marR="91427" marT="45714" marB="45714" anchor="ctr"/>
                </a:tc>
                <a:tc>
                  <a:txBody>
                    <a:bodyPr/>
                    <a:lstStyle/>
                    <a:p>
                      <a:r>
                        <a:rPr lang="en-GB" sz="900"/>
                        <a:t>Source Port </a:t>
                      </a:r>
                    </a:p>
                  </a:txBody>
                  <a:tcPr marL="91427" marR="91427" marT="45714" marB="45714" anchor="ctr"/>
                </a:tc>
                <a:tc>
                  <a:txBody>
                    <a:bodyPr/>
                    <a:lstStyle/>
                    <a:p>
                      <a:r>
                        <a:rPr lang="en-GB" sz="900"/>
                        <a:t>Destination IP </a:t>
                      </a:r>
                    </a:p>
                  </a:txBody>
                  <a:tcPr marL="91427" marR="91427" marT="45714" marB="45714" anchor="ctr"/>
                </a:tc>
                <a:tc>
                  <a:txBody>
                    <a:bodyPr/>
                    <a:lstStyle/>
                    <a:p>
                      <a:r>
                        <a:rPr lang="en-GB" sz="900"/>
                        <a:t>Destination Port </a:t>
                      </a:r>
                    </a:p>
                  </a:txBody>
                  <a:tcPr marL="91427" marR="91427" marT="45714" marB="45714" anchor="ctr"/>
                </a:tc>
                <a:tc>
                  <a:txBody>
                    <a:bodyPr/>
                    <a:lstStyle/>
                    <a:p>
                      <a:r>
                        <a:rPr lang="en-GB" sz="900"/>
                        <a:t>Protocol </a:t>
                      </a:r>
                    </a:p>
                  </a:txBody>
                  <a:tcPr marL="91427" marR="91427" marT="45714" marB="45714" anchor="ctr"/>
                </a:tc>
                <a:tc>
                  <a:txBody>
                    <a:bodyPr/>
                    <a:lstStyle/>
                    <a:p>
                      <a:r>
                        <a:rPr lang="en-GB" sz="900"/>
                        <a:t>Access </a:t>
                      </a:r>
                    </a:p>
                  </a:txBody>
                  <a:tcPr marL="91427" marR="91427" marT="45714" marB="45714" anchor="ctr"/>
                </a:tc>
                <a:extLst>
                  <a:ext uri="{0D108BD9-81ED-4DB2-BD59-A6C34878D82A}">
                    <a16:rowId xmlns:a16="http://schemas.microsoft.com/office/drawing/2014/main" xmlns="" val="10000"/>
                  </a:ext>
                </a:extLst>
              </a:tr>
              <a:tr h="266662">
                <a:tc>
                  <a:txBody>
                    <a:bodyPr/>
                    <a:lstStyle/>
                    <a:p>
                      <a:r>
                        <a:rPr lang="en-GB" sz="900"/>
                        <a:t>WEB</a:t>
                      </a:r>
                    </a:p>
                  </a:txBody>
                  <a:tcPr marL="91427" marR="91427" marT="45714" marB="45714" anchor="ctr"/>
                </a:tc>
                <a:tc>
                  <a:txBody>
                    <a:bodyPr/>
                    <a:lstStyle/>
                    <a:p>
                      <a:r>
                        <a:rPr lang="en-GB" sz="900"/>
                        <a:t>100</a:t>
                      </a:r>
                    </a:p>
                  </a:txBody>
                  <a:tcPr marL="91427" marR="91427" marT="45714" marB="45714" anchor="ctr"/>
                </a:tc>
                <a:tc>
                  <a:txBody>
                    <a:bodyPr/>
                    <a:lstStyle/>
                    <a:p>
                      <a:r>
                        <a:rPr lang="en-GB" sz="900" dirty="0"/>
                        <a:t>INTERNET</a:t>
                      </a:r>
                    </a:p>
                  </a:txBody>
                  <a:tcPr marL="91427" marR="91427" marT="45714" marB="45714" anchor="ctr"/>
                </a:tc>
                <a:tc>
                  <a:txBody>
                    <a:bodyPr/>
                    <a:lstStyle/>
                    <a:p>
                      <a:pPr algn="ctr"/>
                      <a:r>
                        <a:rPr lang="en-GB" sz="900" dirty="0"/>
                        <a:t>*</a:t>
                      </a:r>
                    </a:p>
                  </a:txBody>
                  <a:tcPr marL="91427" marR="91427" marT="45714" marB="45714" anchor="ctr"/>
                </a:tc>
                <a:tc>
                  <a:txBody>
                    <a:bodyPr/>
                    <a:lstStyle/>
                    <a:p>
                      <a:pPr algn="ctr"/>
                      <a:r>
                        <a:rPr lang="en-GB" sz="900" dirty="0"/>
                        <a:t>*</a:t>
                      </a:r>
                    </a:p>
                  </a:txBody>
                  <a:tcPr marL="91427" marR="91427" marT="45714" marB="45714" anchor="ctr"/>
                </a:tc>
                <a:tc>
                  <a:txBody>
                    <a:bodyPr/>
                    <a:lstStyle/>
                    <a:p>
                      <a:r>
                        <a:rPr lang="en-GB" sz="900" dirty="0"/>
                        <a:t>80</a:t>
                      </a:r>
                    </a:p>
                  </a:txBody>
                  <a:tcPr marL="91427" marR="91427" marT="45714" marB="45714" anchor="ctr"/>
                </a:tc>
                <a:tc>
                  <a:txBody>
                    <a:bodyPr/>
                    <a:lstStyle/>
                    <a:p>
                      <a:r>
                        <a:rPr lang="en-GB" sz="900" dirty="0"/>
                        <a:t>TCP</a:t>
                      </a:r>
                    </a:p>
                  </a:txBody>
                  <a:tcPr marL="91427" marR="91427" marT="45714" marB="45714" anchor="ctr"/>
                </a:tc>
                <a:tc>
                  <a:txBody>
                    <a:bodyPr/>
                    <a:lstStyle/>
                    <a:p>
                      <a:r>
                        <a:rPr lang="en-GB" sz="900" dirty="0"/>
                        <a:t>ALLOW</a:t>
                      </a:r>
                    </a:p>
                  </a:txBody>
                  <a:tcPr marL="91427" marR="91427" marT="45714" marB="45714" anchor="ctr"/>
                </a:tc>
                <a:extLst>
                  <a:ext uri="{0D108BD9-81ED-4DB2-BD59-A6C34878D82A}">
                    <a16:rowId xmlns:a16="http://schemas.microsoft.com/office/drawing/2014/main" xmlns="" val="10001"/>
                  </a:ext>
                </a:extLst>
              </a:tr>
            </a:tbl>
          </a:graphicData>
        </a:graphic>
      </p:graphicFrame>
      <p:sp>
        <p:nvSpPr>
          <p:cNvPr id="9" name="TextBox 8"/>
          <p:cNvSpPr txBox="1"/>
          <p:nvPr/>
        </p:nvSpPr>
        <p:spPr>
          <a:xfrm>
            <a:off x="202554" y="5113994"/>
            <a:ext cx="898211" cy="261610"/>
          </a:xfrm>
          <a:prstGeom prst="rect">
            <a:avLst/>
          </a:prstGeom>
          <a:solidFill>
            <a:srgbClr val="FFC000"/>
          </a:solidFill>
        </p:spPr>
        <p:txBody>
          <a:bodyPr wrap="square" rtlCol="0">
            <a:spAutoFit/>
          </a:bodyPr>
          <a:lstStyle/>
          <a:p>
            <a:r>
              <a:rPr lang="en-GB" sz="1100" b="1" dirty="0"/>
              <a:t>Example</a:t>
            </a:r>
          </a:p>
        </p:txBody>
      </p:sp>
    </p:spTree>
    <p:extLst>
      <p:ext uri="{BB962C8B-B14F-4D97-AF65-F5344CB8AC3E}">
        <p14:creationId xmlns:p14="http://schemas.microsoft.com/office/powerpoint/2010/main" val="2410808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41" dirty="0"/>
              <a:t>Who is blocking me - Trouble shooting NSG rules</a:t>
            </a:r>
          </a:p>
        </p:txBody>
      </p:sp>
      <p:sp>
        <p:nvSpPr>
          <p:cNvPr id="3" name="Text Placeholder 2"/>
          <p:cNvSpPr>
            <a:spLocks noGrp="1"/>
          </p:cNvSpPr>
          <p:nvPr>
            <p:ph type="body" sz="quarter" idx="10"/>
          </p:nvPr>
        </p:nvSpPr>
        <p:spPr>
          <a:xfrm>
            <a:off x="201931" y="1749370"/>
            <a:ext cx="2958216" cy="2133597"/>
          </a:xfrm>
        </p:spPr>
        <p:txBody>
          <a:bodyPr/>
          <a:lstStyle/>
          <a:p>
            <a:r>
              <a:rPr lang="en-US" dirty="0"/>
              <a:t>Effective rules applied on the NIC</a:t>
            </a:r>
          </a:p>
          <a:p>
            <a:r>
              <a:rPr lang="en-US" dirty="0"/>
              <a:t>Consolidated view of NIC and Subnet NSGs</a:t>
            </a:r>
          </a:p>
          <a:p>
            <a:r>
              <a:rPr lang="en-US" dirty="0"/>
              <a:t>Expanded System tags</a:t>
            </a:r>
          </a:p>
        </p:txBody>
      </p:sp>
      <p:pic>
        <p:nvPicPr>
          <p:cNvPr id="7" name="Picture 6"/>
          <p:cNvPicPr>
            <a:picLocks noChangeAspect="1"/>
          </p:cNvPicPr>
          <p:nvPr/>
        </p:nvPicPr>
        <p:blipFill>
          <a:blip r:embed="rId2"/>
          <a:stretch>
            <a:fillRect/>
          </a:stretch>
        </p:blipFill>
        <p:spPr>
          <a:xfrm>
            <a:off x="3294609" y="1680991"/>
            <a:ext cx="4882896" cy="3276551"/>
          </a:xfrm>
          <a:prstGeom prst="rect">
            <a:avLst/>
          </a:prstGeom>
        </p:spPr>
      </p:pic>
    </p:spTree>
    <p:extLst>
      <p:ext uri="{BB962C8B-B14F-4D97-AF65-F5344CB8AC3E}">
        <p14:creationId xmlns:p14="http://schemas.microsoft.com/office/powerpoint/2010/main" val="376221645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p:cNvCxnSpPr/>
          <p:nvPr/>
        </p:nvCxnSpPr>
        <p:spPr>
          <a:xfrm>
            <a:off x="2426119" y="2098048"/>
            <a:ext cx="4190126" cy="336623"/>
          </a:xfrm>
          <a:prstGeom prst="bentConnector3">
            <a:avLst>
              <a:gd name="adj1" fmla="val 43652"/>
            </a:avLst>
          </a:prstGeom>
          <a:ln w="25400" cap="sq">
            <a:solidFill>
              <a:schemeClr val="tx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bwMode="auto">
          <a:xfrm>
            <a:off x="6795232" y="1908660"/>
            <a:ext cx="2146840" cy="3980262"/>
          </a:xfrm>
          <a:prstGeom prst="roundRect">
            <a:avLst>
              <a:gd name="adj" fmla="val 1161"/>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2" name="Group 181"/>
          <p:cNvGrpSpPr/>
          <p:nvPr/>
        </p:nvGrpSpPr>
        <p:grpSpPr>
          <a:xfrm>
            <a:off x="6922610" y="4655058"/>
            <a:ext cx="1926607" cy="1110837"/>
            <a:chOff x="4248046" y="490888"/>
            <a:chExt cx="8361830" cy="4821237"/>
          </a:xfrm>
        </p:grpSpPr>
        <p:sp>
          <p:nvSpPr>
            <p:cNvPr id="183"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84"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85"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176" name="Group 175"/>
          <p:cNvGrpSpPr/>
          <p:nvPr/>
        </p:nvGrpSpPr>
        <p:grpSpPr>
          <a:xfrm>
            <a:off x="6918159" y="3406337"/>
            <a:ext cx="1926607" cy="1110837"/>
            <a:chOff x="4248046" y="490888"/>
            <a:chExt cx="8361830" cy="4821237"/>
          </a:xfrm>
        </p:grpSpPr>
        <p:sp>
          <p:nvSpPr>
            <p:cNvPr id="17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79"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81"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sp>
        <p:nvSpPr>
          <p:cNvPr id="164" name="Rounded Rectangle 7"/>
          <p:cNvSpPr/>
          <p:nvPr/>
        </p:nvSpPr>
        <p:spPr bwMode="auto">
          <a:xfrm>
            <a:off x="7089547" y="2054054"/>
            <a:ext cx="1748543" cy="1238229"/>
          </a:xfrm>
          <a:prstGeom prst="roundRect">
            <a:avLst>
              <a:gd name="adj" fmla="val 3605"/>
            </a:avLst>
          </a:prstGeom>
          <a:solidFill>
            <a:schemeClr val="tx1">
              <a:lumMod val="75000"/>
              <a:lumOff val="2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11" tIns="107528" rIns="134411" bIns="107528" numCol="1" spcCol="0" rtlCol="0" fromWordArt="0" anchor="t" anchorCtr="0" forceAA="0" compatLnSpc="1">
            <a:prstTxWarp prst="textNoShape">
              <a:avLst/>
            </a:prstTxWarp>
            <a:noAutofit/>
          </a:bodyPr>
          <a:lstStyle/>
          <a:p>
            <a:pPr defTabSz="671959" fontAlgn="base">
              <a:lnSpc>
                <a:spcPct val="90000"/>
              </a:lnSpc>
              <a:spcBef>
                <a:spcPct val="0"/>
              </a:spcBef>
              <a:spcAft>
                <a:spcPct val="0"/>
              </a:spcAft>
              <a:defRPr/>
            </a:pPr>
            <a:endParaRPr lang="en-US" sz="1765" kern="0" spc="-37" dirty="0">
              <a:solidFill>
                <a:srgbClr val="FFFFFF"/>
              </a:solidFill>
              <a:latin typeface="Segoe UI Semilight"/>
            </a:endParaRPr>
          </a:p>
        </p:txBody>
      </p:sp>
      <p:grpSp>
        <p:nvGrpSpPr>
          <p:cNvPr id="130" name="Group 129"/>
          <p:cNvGrpSpPr/>
          <p:nvPr/>
        </p:nvGrpSpPr>
        <p:grpSpPr>
          <a:xfrm>
            <a:off x="2188778" y="4364052"/>
            <a:ext cx="1839647" cy="1062506"/>
            <a:chOff x="4248046" y="490888"/>
            <a:chExt cx="8361830" cy="4821237"/>
          </a:xfrm>
        </p:grpSpPr>
        <p:sp>
          <p:nvSpPr>
            <p:cNvPr id="131"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lumMod val="40000"/>
                <a:lumOff val="60000"/>
              </a:schemeClr>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32"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lumMod val="60000"/>
                <a:lumOff val="40000"/>
              </a:schemeClr>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33"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alpha val="45000"/>
              </a:schemeClr>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sp>
        <p:nvSpPr>
          <p:cNvPr id="2" name="Title 1"/>
          <p:cNvSpPr>
            <a:spLocks noGrp="1"/>
          </p:cNvSpPr>
          <p:nvPr>
            <p:ph type="title"/>
          </p:nvPr>
        </p:nvSpPr>
        <p:spPr/>
        <p:txBody>
          <a:bodyPr>
            <a:normAutofit fontScale="90000"/>
          </a:bodyPr>
          <a:lstStyle/>
          <a:p>
            <a:r>
              <a:rPr lang="en-US"/>
              <a:t>Cross premises connectivity overview</a:t>
            </a:r>
            <a:endParaRPr lang="en-US" dirty="0"/>
          </a:p>
        </p:txBody>
      </p:sp>
      <p:pic>
        <p:nvPicPr>
          <p:cNvPr id="13" name="Picture 12"/>
          <p:cNvPicPr>
            <a:picLocks noChangeAspect="1"/>
          </p:cNvPicPr>
          <p:nvPr/>
        </p:nvPicPr>
        <p:blipFill>
          <a:blip r:embed="rId3"/>
          <a:stretch>
            <a:fillRect/>
          </a:stretch>
        </p:blipFill>
        <p:spPr>
          <a:xfrm>
            <a:off x="716845" y="2615489"/>
            <a:ext cx="449895" cy="700376"/>
          </a:xfrm>
          <a:prstGeom prst="rect">
            <a:avLst/>
          </a:prstGeom>
        </p:spPr>
      </p:pic>
      <p:pic>
        <p:nvPicPr>
          <p:cNvPr id="15" name="Picture 14"/>
          <p:cNvPicPr>
            <a:picLocks noChangeAspect="1"/>
          </p:cNvPicPr>
          <p:nvPr/>
        </p:nvPicPr>
        <p:blipFill>
          <a:blip r:embed="rId3"/>
          <a:stretch>
            <a:fillRect/>
          </a:stretch>
        </p:blipFill>
        <p:spPr>
          <a:xfrm>
            <a:off x="153496" y="3756296"/>
            <a:ext cx="886457" cy="1379996"/>
          </a:xfrm>
          <a:prstGeom prst="rect">
            <a:avLst/>
          </a:prstGeom>
        </p:spPr>
      </p:pic>
      <p:pic>
        <p:nvPicPr>
          <p:cNvPr id="17" name="Picture 16"/>
          <p:cNvPicPr>
            <a:picLocks noChangeAspect="1"/>
          </p:cNvPicPr>
          <p:nvPr/>
        </p:nvPicPr>
        <p:blipFill>
          <a:blip r:embed="rId4"/>
          <a:stretch>
            <a:fillRect/>
          </a:stretch>
        </p:blipFill>
        <p:spPr>
          <a:xfrm>
            <a:off x="1742544" y="2404148"/>
            <a:ext cx="431743" cy="432076"/>
          </a:xfrm>
          <a:prstGeom prst="rect">
            <a:avLst/>
          </a:prstGeom>
        </p:spPr>
      </p:pic>
      <p:pic>
        <p:nvPicPr>
          <p:cNvPr id="18" name="Picture 17"/>
          <p:cNvPicPr>
            <a:picLocks noChangeAspect="1"/>
          </p:cNvPicPr>
          <p:nvPr/>
        </p:nvPicPr>
        <p:blipFill>
          <a:blip r:embed="rId5"/>
          <a:stretch>
            <a:fillRect/>
          </a:stretch>
        </p:blipFill>
        <p:spPr>
          <a:xfrm>
            <a:off x="1846284" y="1908660"/>
            <a:ext cx="578436" cy="378775"/>
          </a:xfrm>
          <a:prstGeom prst="rect">
            <a:avLst/>
          </a:prstGeom>
        </p:spPr>
      </p:pic>
      <p:cxnSp>
        <p:nvCxnSpPr>
          <p:cNvPr id="21" name="Straight Arrow Connector 20"/>
          <p:cNvCxnSpPr/>
          <p:nvPr/>
        </p:nvCxnSpPr>
        <p:spPr>
          <a:xfrm flipV="1">
            <a:off x="1367035" y="2434670"/>
            <a:ext cx="5247810" cy="901341"/>
          </a:xfrm>
          <a:prstGeom prst="bentConnector3">
            <a:avLst>
              <a:gd name="adj1" fmla="val 55068"/>
            </a:avLst>
          </a:prstGeom>
          <a:ln w="25400" cap="sq">
            <a:solidFill>
              <a:schemeClr val="tx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68685" y="2434670"/>
            <a:ext cx="4440558" cy="185516"/>
          </a:xfrm>
          <a:prstGeom prst="bentConnector3">
            <a:avLst>
              <a:gd name="adj1" fmla="val 47005"/>
            </a:avLst>
          </a:prstGeom>
          <a:ln w="25400" cap="sq">
            <a:solidFill>
              <a:schemeClr val="tx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232874" y="2434671"/>
            <a:ext cx="5383371" cy="1732025"/>
          </a:xfrm>
          <a:prstGeom prst="bentConnector3">
            <a:avLst>
              <a:gd name="adj1" fmla="val 56176"/>
            </a:avLst>
          </a:prstGeom>
          <a:ln w="25400" cap="sq">
            <a:solidFill>
              <a:schemeClr val="tx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546566" y="3526661"/>
            <a:ext cx="3110299" cy="420953"/>
          </a:xfrm>
          <a:prstGeom prst="rect">
            <a:avLst/>
          </a:prstGeom>
          <a:noFill/>
        </p:spPr>
        <p:txBody>
          <a:bodyPr wrap="square" lIns="134464" tIns="107571" rIns="134464" bIns="107571" rtlCol="0">
            <a:spAutoFit/>
          </a:bodyPr>
          <a:lstStyle/>
          <a:p>
            <a:pPr algn="ctr" defTabSz="672358">
              <a:lnSpc>
                <a:spcPct val="90000"/>
              </a:lnSpc>
              <a:spcAft>
                <a:spcPts val="441"/>
              </a:spcAft>
              <a:defRPr/>
            </a:pPr>
            <a:r>
              <a:rPr lang="en-US" sz="1471" kern="0" dirty="0">
                <a:solidFill>
                  <a:schemeClr val="accent6">
                    <a:lumMod val="25000"/>
                  </a:schemeClr>
                </a:solidFill>
                <a:latin typeface="Segoe UI Semilight"/>
              </a:rPr>
              <a:t>I</a:t>
            </a:r>
            <a:r>
              <a:rPr lang="en-US" sz="1471" b="1" kern="0" dirty="0">
                <a:solidFill>
                  <a:schemeClr val="accent6">
                    <a:lumMod val="25000"/>
                  </a:schemeClr>
                </a:solidFill>
                <a:latin typeface="Segoe UI Semilight"/>
              </a:rPr>
              <a:t>Psec S2S VPN tunnels</a:t>
            </a:r>
          </a:p>
        </p:txBody>
      </p:sp>
      <p:sp>
        <p:nvSpPr>
          <p:cNvPr id="56" name="TextBox 55"/>
          <p:cNvSpPr txBox="1"/>
          <p:nvPr/>
        </p:nvSpPr>
        <p:spPr>
          <a:xfrm>
            <a:off x="2354588" y="2140390"/>
            <a:ext cx="1937279" cy="420953"/>
          </a:xfrm>
          <a:prstGeom prst="rect">
            <a:avLst/>
          </a:prstGeom>
          <a:noFill/>
        </p:spPr>
        <p:txBody>
          <a:bodyPr wrap="square" lIns="134464" tIns="107571" rIns="134464" bIns="107571" rtlCol="0">
            <a:spAutoFit/>
          </a:bodyPr>
          <a:lstStyle/>
          <a:p>
            <a:pPr algn="ctr" defTabSz="672358">
              <a:lnSpc>
                <a:spcPct val="90000"/>
              </a:lnSpc>
              <a:spcAft>
                <a:spcPts val="441"/>
              </a:spcAft>
              <a:defRPr/>
            </a:pPr>
            <a:r>
              <a:rPr lang="en-US" sz="1471" b="1" kern="0" dirty="0">
                <a:solidFill>
                  <a:schemeClr val="accent6">
                    <a:lumMod val="25000"/>
                  </a:schemeClr>
                </a:solidFill>
                <a:latin typeface="Segoe UI Semilight"/>
              </a:rPr>
              <a:t>P2S SSTP tunnels</a:t>
            </a:r>
          </a:p>
        </p:txBody>
      </p:sp>
      <p:cxnSp>
        <p:nvCxnSpPr>
          <p:cNvPr id="59" name="Straight Arrow Connector 48"/>
          <p:cNvCxnSpPr/>
          <p:nvPr/>
        </p:nvCxnSpPr>
        <p:spPr>
          <a:xfrm>
            <a:off x="1497732" y="4880549"/>
            <a:ext cx="489624"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612679" y="4941717"/>
            <a:ext cx="1353582" cy="420953"/>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1471" b="1" kern="0" dirty="0">
                <a:solidFill>
                  <a:schemeClr val="accent6">
                    <a:lumMod val="25000"/>
                  </a:schemeClr>
                </a:solidFill>
                <a:latin typeface="Segoe UI Semilight" panose="020B0402040204020203" pitchFamily="34" charset="0"/>
                <a:cs typeface="Segoe UI Semilight" panose="020B0402040204020203" pitchFamily="34" charset="0"/>
              </a:rPr>
              <a:t>ExpressRoute</a:t>
            </a:r>
          </a:p>
        </p:txBody>
      </p:sp>
      <p:sp>
        <p:nvSpPr>
          <p:cNvPr id="77" name="TextBox 76"/>
          <p:cNvSpPr txBox="1"/>
          <p:nvPr/>
        </p:nvSpPr>
        <p:spPr>
          <a:xfrm>
            <a:off x="7085268" y="2096019"/>
            <a:ext cx="1752823" cy="234872"/>
          </a:xfrm>
          <a:prstGeom prst="rect">
            <a:avLst/>
          </a:prstGeom>
        </p:spPr>
        <p:txBody>
          <a:bodyPr wrap="square" rtlCol="0">
            <a:spAutoFit/>
          </a:bodyPr>
          <a:lstStyle/>
          <a:p>
            <a:pPr algn="ctr" defTabSz="672358">
              <a:lnSpc>
                <a:spcPct val="90000"/>
              </a:lnSpc>
              <a:spcAft>
                <a:spcPts val="1765"/>
              </a:spcAft>
              <a:defRPr/>
            </a:pPr>
            <a:r>
              <a:rPr lang="en-US" sz="1029" kern="0" dirty="0">
                <a:solidFill>
                  <a:schemeClr val="bg1"/>
                </a:solidFill>
                <a:latin typeface="Segoe UI" panose="020B0502040204020203" pitchFamily="34" charset="0"/>
                <a:cs typeface="Segoe UI" panose="020B0502040204020203" pitchFamily="34" charset="0"/>
              </a:rPr>
              <a:t>Virtual Network</a:t>
            </a:r>
          </a:p>
        </p:txBody>
      </p:sp>
      <p:cxnSp>
        <p:nvCxnSpPr>
          <p:cNvPr id="126" name="Straight Arrow Connector 48"/>
          <p:cNvCxnSpPr/>
          <p:nvPr/>
        </p:nvCxnSpPr>
        <p:spPr>
          <a:xfrm flipV="1">
            <a:off x="5956576" y="3067968"/>
            <a:ext cx="658269" cy="1843555"/>
          </a:xfrm>
          <a:prstGeom prst="bentConnector3">
            <a:avLst>
              <a:gd name="adj1" fmla="val 50000"/>
            </a:avLst>
          </a:prstGeom>
          <a:ln w="25400">
            <a:solidFill>
              <a:schemeClr val="accent6"/>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8625" y="3759615"/>
            <a:ext cx="351098" cy="352342"/>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6191" y="4168598"/>
            <a:ext cx="279517" cy="280508"/>
          </a:xfrm>
          <a:prstGeom prst="rect">
            <a:avLst/>
          </a:prstGeom>
        </p:spPr>
      </p:pic>
      <p:pic>
        <p:nvPicPr>
          <p:cNvPr id="141" name="Picture 1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14209" y="4161310"/>
            <a:ext cx="294494" cy="295537"/>
          </a:xfrm>
          <a:prstGeom prst="rect">
            <a:avLst/>
          </a:prstGeom>
        </p:spPr>
      </p:pic>
      <p:pic>
        <p:nvPicPr>
          <p:cNvPr id="142" name="Picture 1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69646" y="4174803"/>
            <a:ext cx="273335" cy="274304"/>
          </a:xfrm>
          <a:prstGeom prst="rect">
            <a:avLst/>
          </a:prstGeom>
        </p:spPr>
      </p:pic>
      <p:pic>
        <p:nvPicPr>
          <p:cNvPr id="145" name="Picture 144"/>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42448" y="4861840"/>
            <a:ext cx="494332" cy="496084"/>
          </a:xfrm>
          <a:prstGeom prst="rect">
            <a:avLst/>
          </a:prstGeom>
        </p:spPr>
      </p:pic>
      <p:grpSp>
        <p:nvGrpSpPr>
          <p:cNvPr id="37" name="Group 36"/>
          <p:cNvGrpSpPr/>
          <p:nvPr/>
        </p:nvGrpSpPr>
        <p:grpSpPr>
          <a:xfrm>
            <a:off x="7245566" y="5305675"/>
            <a:ext cx="1335927" cy="415773"/>
            <a:chOff x="9853353" y="5922741"/>
            <a:chExt cx="1816954" cy="565480"/>
          </a:xfrm>
        </p:grpSpPr>
        <p:pic>
          <p:nvPicPr>
            <p:cNvPr id="146" name="Picture 1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435108" y="5922741"/>
              <a:ext cx="235199" cy="236033"/>
            </a:xfrm>
            <a:prstGeom prst="rect">
              <a:avLst/>
            </a:prstGeom>
          </p:spPr>
        </p:pic>
        <p:pic>
          <p:nvPicPr>
            <p:cNvPr id="147" name="Picture 14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88445" y="5922741"/>
              <a:ext cx="235199" cy="236033"/>
            </a:xfrm>
            <a:prstGeom prst="rect">
              <a:avLst/>
            </a:prstGeom>
          </p:spPr>
        </p:pic>
        <p:pic>
          <p:nvPicPr>
            <p:cNvPr id="148" name="Picture 1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06825" y="6252188"/>
              <a:ext cx="235199" cy="236033"/>
            </a:xfrm>
            <a:prstGeom prst="rect">
              <a:avLst/>
            </a:prstGeom>
          </p:spPr>
        </p:pic>
        <p:pic>
          <p:nvPicPr>
            <p:cNvPr id="149" name="Picture 14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41784" y="5922741"/>
              <a:ext cx="235199" cy="236033"/>
            </a:xfrm>
            <a:prstGeom prst="rect">
              <a:avLst/>
            </a:prstGeom>
          </p:spPr>
        </p:pic>
        <p:pic>
          <p:nvPicPr>
            <p:cNvPr id="150" name="Picture 14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95122" y="5922741"/>
              <a:ext cx="235199" cy="236033"/>
            </a:xfrm>
            <a:prstGeom prst="rect">
              <a:avLst/>
            </a:prstGeom>
          </p:spPr>
        </p:pic>
        <p:pic>
          <p:nvPicPr>
            <p:cNvPr id="151" name="Picture 15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853353" y="6252188"/>
              <a:ext cx="235199" cy="236033"/>
            </a:xfrm>
            <a:prstGeom prst="rect">
              <a:avLst/>
            </a:prstGeom>
          </p:spPr>
        </p:pic>
        <p:pic>
          <p:nvPicPr>
            <p:cNvPr id="152" name="Picture 15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271177" y="6252188"/>
              <a:ext cx="235199" cy="236033"/>
            </a:xfrm>
            <a:prstGeom prst="rect">
              <a:avLst/>
            </a:prstGeom>
          </p:spPr>
        </p:pic>
        <p:pic>
          <p:nvPicPr>
            <p:cNvPr id="153" name="Picture 15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89001" y="6252188"/>
              <a:ext cx="235199" cy="236033"/>
            </a:xfrm>
            <a:prstGeom prst="rect">
              <a:avLst/>
            </a:prstGeom>
          </p:spPr>
        </p:pic>
        <p:pic>
          <p:nvPicPr>
            <p:cNvPr id="154" name="Picture 15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48460" y="5922741"/>
              <a:ext cx="235199" cy="236033"/>
            </a:xfrm>
            <a:prstGeom prst="rect">
              <a:avLst/>
            </a:prstGeom>
          </p:spPr>
        </p:pic>
      </p:grpSp>
      <p:cxnSp>
        <p:nvCxnSpPr>
          <p:cNvPr id="155" name="Straight Arrow Connector 48"/>
          <p:cNvCxnSpPr/>
          <p:nvPr/>
        </p:nvCxnSpPr>
        <p:spPr>
          <a:xfrm flipV="1">
            <a:off x="5956576" y="4268019"/>
            <a:ext cx="1069617" cy="643504"/>
          </a:xfrm>
          <a:prstGeom prst="bentConnector3">
            <a:avLst>
              <a:gd name="adj1" fmla="val 30719"/>
            </a:avLst>
          </a:prstGeom>
          <a:ln w="25400">
            <a:solidFill>
              <a:schemeClr val="accent6"/>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48"/>
          <p:cNvCxnSpPr/>
          <p:nvPr/>
        </p:nvCxnSpPr>
        <p:spPr>
          <a:xfrm>
            <a:off x="5956576" y="4911523"/>
            <a:ext cx="1118298" cy="597907"/>
          </a:xfrm>
          <a:prstGeom prst="bentConnector5">
            <a:avLst>
              <a:gd name="adj1" fmla="val 29783"/>
              <a:gd name="adj2" fmla="val 100231"/>
              <a:gd name="adj3" fmla="val 63423"/>
            </a:avLst>
          </a:prstGeom>
          <a:ln w="25400">
            <a:solidFill>
              <a:schemeClr val="accent6"/>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6991436" y="1579830"/>
            <a:ext cx="600170" cy="359783"/>
          </a:xfrm>
          <a:prstGeom prst="rect">
            <a:avLst/>
          </a:prstGeom>
          <a:noFill/>
        </p:spPr>
        <p:txBody>
          <a:bodyPr wrap="none" lIns="134464" tIns="107571" rIns="134464" bIns="107571" rtlCol="0">
            <a:spAutoFit/>
          </a:bodyPr>
          <a:lstStyle/>
          <a:p>
            <a:pPr algn="ctr" defTabSz="672358">
              <a:lnSpc>
                <a:spcPct val="90000"/>
              </a:lnSpc>
              <a:spcAft>
                <a:spcPts val="1765"/>
              </a:spcAft>
              <a:defRPr/>
            </a:pPr>
            <a:r>
              <a:rPr lang="en-US" sz="1029" kern="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a:t>
            </a:r>
          </a:p>
        </p:txBody>
      </p:sp>
      <p:cxnSp>
        <p:nvCxnSpPr>
          <p:cNvPr id="180" name="Straight Arrow Connector 48"/>
          <p:cNvCxnSpPr/>
          <p:nvPr/>
        </p:nvCxnSpPr>
        <p:spPr>
          <a:xfrm>
            <a:off x="4121619" y="4911522"/>
            <a:ext cx="425430"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631761" y="2033006"/>
            <a:ext cx="909265" cy="147070"/>
            <a:chOff x="3713163" y="1598613"/>
            <a:chExt cx="1236663" cy="200025"/>
          </a:xfrm>
        </p:grpSpPr>
        <p:sp>
          <p:nvSpPr>
            <p:cNvPr id="12"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20" name="Oval 6"/>
            <p:cNvSpPr>
              <a:spLocks noChangeArrowheads="1"/>
            </p:cNvSpPr>
            <p:nvPr/>
          </p:nvSpPr>
          <p:spPr bwMode="auto">
            <a:xfrm>
              <a:off x="3713163" y="1598613"/>
              <a:ext cx="177800" cy="200025"/>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106" name="Group 105"/>
          <p:cNvGrpSpPr/>
          <p:nvPr/>
        </p:nvGrpSpPr>
        <p:grpSpPr>
          <a:xfrm>
            <a:off x="2631761" y="2546651"/>
            <a:ext cx="909265" cy="147070"/>
            <a:chOff x="3713163" y="1598613"/>
            <a:chExt cx="1236663" cy="200025"/>
          </a:xfrm>
        </p:grpSpPr>
        <p:sp>
          <p:nvSpPr>
            <p:cNvPr id="107"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08" name="Oval 6"/>
            <p:cNvSpPr>
              <a:spLocks noChangeArrowheads="1"/>
            </p:cNvSpPr>
            <p:nvPr/>
          </p:nvSpPr>
          <p:spPr bwMode="auto">
            <a:xfrm>
              <a:off x="3713163" y="1598613"/>
              <a:ext cx="177800" cy="200025"/>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109" name="Group 108"/>
          <p:cNvGrpSpPr/>
          <p:nvPr/>
        </p:nvGrpSpPr>
        <p:grpSpPr>
          <a:xfrm>
            <a:off x="1818826" y="3238320"/>
            <a:ext cx="1216576" cy="196776"/>
            <a:chOff x="3713163" y="1598613"/>
            <a:chExt cx="1236663" cy="200025"/>
          </a:xfrm>
        </p:grpSpPr>
        <p:sp>
          <p:nvSpPr>
            <p:cNvPr id="110"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11" name="Oval 6"/>
            <p:cNvSpPr>
              <a:spLocks noChangeArrowheads="1"/>
            </p:cNvSpPr>
            <p:nvPr/>
          </p:nvSpPr>
          <p:spPr bwMode="auto">
            <a:xfrm>
              <a:off x="3713163" y="1598613"/>
              <a:ext cx="177800" cy="200025"/>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112" name="Group 111"/>
          <p:cNvGrpSpPr/>
          <p:nvPr/>
        </p:nvGrpSpPr>
        <p:grpSpPr>
          <a:xfrm>
            <a:off x="1818826" y="4061255"/>
            <a:ext cx="1216576" cy="196776"/>
            <a:chOff x="3713163" y="1598613"/>
            <a:chExt cx="1236663" cy="200025"/>
          </a:xfrm>
        </p:grpSpPr>
        <p:sp>
          <p:nvSpPr>
            <p:cNvPr id="113"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14" name="Oval 6"/>
            <p:cNvSpPr>
              <a:spLocks noChangeArrowheads="1"/>
            </p:cNvSpPr>
            <p:nvPr/>
          </p:nvSpPr>
          <p:spPr bwMode="auto">
            <a:xfrm>
              <a:off x="3713163" y="1598613"/>
              <a:ext cx="177800" cy="200025"/>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115" name="Group 114"/>
          <p:cNvGrpSpPr/>
          <p:nvPr/>
        </p:nvGrpSpPr>
        <p:grpSpPr>
          <a:xfrm>
            <a:off x="939357" y="3082052"/>
            <a:ext cx="500684" cy="500684"/>
            <a:chOff x="2287588" y="3095625"/>
            <a:chExt cx="333375" cy="333375"/>
          </a:xfrm>
        </p:grpSpPr>
        <p:sp>
          <p:nvSpPr>
            <p:cNvPr id="116" name="Rectangle 115"/>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Semilight"/>
              </a:endParaRPr>
            </a:p>
          </p:txBody>
        </p:sp>
        <p:sp>
          <p:nvSpPr>
            <p:cNvPr id="11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90000"/>
                <a:lumOff val="10000"/>
              </a:schemeClr>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118" name="Group 117"/>
          <p:cNvGrpSpPr/>
          <p:nvPr/>
        </p:nvGrpSpPr>
        <p:grpSpPr>
          <a:xfrm>
            <a:off x="939357" y="3927405"/>
            <a:ext cx="500684" cy="500684"/>
            <a:chOff x="2287588" y="3095625"/>
            <a:chExt cx="333375" cy="333375"/>
          </a:xfrm>
        </p:grpSpPr>
        <p:sp>
          <p:nvSpPr>
            <p:cNvPr id="119" name="Rectangle 118"/>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Semilight"/>
              </a:endParaRPr>
            </a:p>
          </p:txBody>
        </p:sp>
        <p:sp>
          <p:nvSpPr>
            <p:cNvPr id="120"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90000"/>
                <a:lumOff val="10000"/>
              </a:schemeClr>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121" name="Group 120"/>
          <p:cNvGrpSpPr/>
          <p:nvPr/>
        </p:nvGrpSpPr>
        <p:grpSpPr>
          <a:xfrm>
            <a:off x="939357" y="4618177"/>
            <a:ext cx="500684" cy="500684"/>
            <a:chOff x="2287588" y="3095625"/>
            <a:chExt cx="333375" cy="333375"/>
          </a:xfrm>
        </p:grpSpPr>
        <p:sp>
          <p:nvSpPr>
            <p:cNvPr id="122" name="Rectangle 121"/>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Semilight"/>
              </a:endParaRPr>
            </a:p>
          </p:txBody>
        </p:sp>
        <p:sp>
          <p:nvSpPr>
            <p:cNvPr id="123"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90000"/>
                <a:lumOff val="10000"/>
              </a:schemeClr>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sp>
        <p:nvSpPr>
          <p:cNvPr id="26" name="Rectangle 25"/>
          <p:cNvSpPr/>
          <p:nvPr/>
        </p:nvSpPr>
        <p:spPr>
          <a:xfrm>
            <a:off x="2493542" y="4687638"/>
            <a:ext cx="1280530" cy="624662"/>
          </a:xfrm>
          <a:prstGeom prst="rect">
            <a:avLst/>
          </a:prstGeom>
          <a:noFill/>
        </p:spPr>
        <p:txBody>
          <a:bodyPr wrap="square" lIns="134464" tIns="107571" rIns="134464" bIns="107571" rtlCol="0">
            <a:spAutoFit/>
          </a:bodyPr>
          <a:lstStyle/>
          <a:p>
            <a:pPr algn="ctr" defTabSz="672358">
              <a:lnSpc>
                <a:spcPct val="90000"/>
              </a:lnSpc>
              <a:spcAft>
                <a:spcPts val="441"/>
              </a:spcAft>
              <a:defRPr/>
            </a:pPr>
            <a:r>
              <a:rPr lang="en-US" sz="1471" b="1" kern="0" dirty="0">
                <a:solidFill>
                  <a:srgbClr val="FFFFFF"/>
                </a:solidFill>
                <a:latin typeface="Segoe UI Semilight" panose="020B0402040204020203" pitchFamily="34" charset="0"/>
                <a:cs typeface="Segoe UI Semilight" panose="020B0402040204020203" pitchFamily="34" charset="0"/>
              </a:rPr>
              <a:t>Private WAN</a:t>
            </a:r>
          </a:p>
        </p:txBody>
      </p:sp>
      <p:grpSp>
        <p:nvGrpSpPr>
          <p:cNvPr id="134" name="Group 133"/>
          <p:cNvGrpSpPr/>
          <p:nvPr/>
        </p:nvGrpSpPr>
        <p:grpSpPr>
          <a:xfrm>
            <a:off x="4652716" y="4813135"/>
            <a:ext cx="1216576" cy="196776"/>
            <a:chOff x="3713163" y="1598613"/>
            <a:chExt cx="1236663" cy="200025"/>
          </a:xfrm>
          <a:solidFill>
            <a:schemeClr val="accent2"/>
          </a:solidFill>
        </p:grpSpPr>
        <p:sp>
          <p:nvSpPr>
            <p:cNvPr id="135"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36" name="Oval 6"/>
            <p:cNvSpPr>
              <a:spLocks noChangeArrowheads="1"/>
            </p:cNvSpPr>
            <p:nvPr/>
          </p:nvSpPr>
          <p:spPr bwMode="auto">
            <a:xfrm>
              <a:off x="3713163" y="1598613"/>
              <a:ext cx="177800" cy="200025"/>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156" name="Group 155"/>
          <p:cNvGrpSpPr/>
          <p:nvPr/>
        </p:nvGrpSpPr>
        <p:grpSpPr>
          <a:xfrm>
            <a:off x="6667818" y="2194882"/>
            <a:ext cx="500684" cy="500684"/>
            <a:chOff x="2287588" y="3095625"/>
            <a:chExt cx="333375" cy="333375"/>
          </a:xfrm>
        </p:grpSpPr>
        <p:sp>
          <p:nvSpPr>
            <p:cNvPr id="157" name="Rectangle 156"/>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Semilight"/>
              </a:endParaRPr>
            </a:p>
          </p:txBody>
        </p:sp>
        <p:sp>
          <p:nvSpPr>
            <p:cNvPr id="158"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90000"/>
                <a:lumOff val="10000"/>
              </a:schemeClr>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160" name="Group 159"/>
          <p:cNvGrpSpPr/>
          <p:nvPr/>
        </p:nvGrpSpPr>
        <p:grpSpPr>
          <a:xfrm>
            <a:off x="6667818" y="2832448"/>
            <a:ext cx="500684" cy="500684"/>
            <a:chOff x="2287588" y="3095625"/>
            <a:chExt cx="333375" cy="333375"/>
          </a:xfrm>
        </p:grpSpPr>
        <p:sp>
          <p:nvSpPr>
            <p:cNvPr id="161" name="Rectangle 16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Semilight"/>
              </a:endParaRPr>
            </a:p>
          </p:txBody>
        </p:sp>
        <p:sp>
          <p:nvSpPr>
            <p:cNvPr id="16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90000"/>
                <a:lumOff val="10000"/>
              </a:schemeClr>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grpSp>
      <p:grpSp>
        <p:nvGrpSpPr>
          <p:cNvPr id="32" name="Group 31"/>
          <p:cNvGrpSpPr/>
          <p:nvPr/>
        </p:nvGrpSpPr>
        <p:grpSpPr>
          <a:xfrm>
            <a:off x="7180305" y="2326923"/>
            <a:ext cx="1563736" cy="772046"/>
            <a:chOff x="9765713" y="1879294"/>
            <a:chExt cx="2126789" cy="1050036"/>
          </a:xfrm>
        </p:grpSpPr>
        <p:sp>
          <p:nvSpPr>
            <p:cNvPr id="83" name="TextBox 82"/>
            <p:cNvSpPr txBox="1"/>
            <p:nvPr/>
          </p:nvSpPr>
          <p:spPr>
            <a:xfrm>
              <a:off x="11274200" y="2763199"/>
              <a:ext cx="618302" cy="166131"/>
            </a:xfrm>
            <a:prstGeom prst="rect">
              <a:avLst/>
            </a:prstGeom>
          </p:spPr>
          <p:txBody>
            <a:bodyPr wrap="square" lIns="0" tIns="0" rIns="0" bIns="0" rtlCol="0" anchor="ctr">
              <a:spAutoFit/>
            </a:bodyPr>
            <a:lstStyle/>
            <a:p>
              <a:pPr algn="ctr" defTabSz="672358">
                <a:lnSpc>
                  <a:spcPct val="90000"/>
                </a:lnSpc>
                <a:spcAft>
                  <a:spcPts val="1765"/>
                </a:spcAft>
                <a:defRPr/>
              </a:pPr>
              <a:r>
                <a:rPr lang="en-US" sz="882" kern="0" dirty="0">
                  <a:solidFill>
                    <a:schemeClr val="bg1"/>
                  </a:solidFill>
                  <a:latin typeface="Segoe UI" panose="020B0502040204020203" pitchFamily="34" charset="0"/>
                  <a:cs typeface="Segoe UI" panose="020B0502040204020203" pitchFamily="34" charset="0"/>
                </a:rPr>
                <a:t>Frontend</a:t>
              </a:r>
            </a:p>
          </p:txBody>
        </p:sp>
        <p:sp>
          <p:nvSpPr>
            <p:cNvPr id="91" name="TextBox 90"/>
            <p:cNvSpPr txBox="1"/>
            <p:nvPr/>
          </p:nvSpPr>
          <p:spPr>
            <a:xfrm>
              <a:off x="10522995" y="2763199"/>
              <a:ext cx="618302" cy="166131"/>
            </a:xfrm>
            <a:prstGeom prst="rect">
              <a:avLst/>
            </a:prstGeom>
          </p:spPr>
          <p:txBody>
            <a:bodyPr wrap="square" lIns="0" tIns="0" rIns="0" bIns="0" rtlCol="0" anchor="ctr">
              <a:spAutoFit/>
            </a:bodyPr>
            <a:lstStyle/>
            <a:p>
              <a:pPr algn="ctr" defTabSz="672358">
                <a:lnSpc>
                  <a:spcPct val="90000"/>
                </a:lnSpc>
                <a:spcAft>
                  <a:spcPts val="1765"/>
                </a:spcAft>
                <a:defRPr/>
              </a:pPr>
              <a:r>
                <a:rPr lang="en-US" sz="882" kern="0" dirty="0">
                  <a:solidFill>
                    <a:schemeClr val="bg1"/>
                  </a:solidFill>
                  <a:latin typeface="Segoe UI" panose="020B0502040204020203" pitchFamily="34" charset="0"/>
                  <a:cs typeface="Segoe UI" panose="020B0502040204020203" pitchFamily="34" charset="0"/>
                </a:rPr>
                <a:t>Mid-tier</a:t>
              </a:r>
            </a:p>
          </p:txBody>
        </p:sp>
        <p:sp>
          <p:nvSpPr>
            <p:cNvPr id="99" name="TextBox 98"/>
            <p:cNvSpPr txBox="1"/>
            <p:nvPr/>
          </p:nvSpPr>
          <p:spPr>
            <a:xfrm>
              <a:off x="9765713" y="2763199"/>
              <a:ext cx="624382" cy="166131"/>
            </a:xfrm>
            <a:prstGeom prst="rect">
              <a:avLst/>
            </a:prstGeom>
          </p:spPr>
          <p:txBody>
            <a:bodyPr wrap="square" lIns="0" tIns="0" rIns="0" bIns="0" rtlCol="0" anchor="ctr">
              <a:spAutoFit/>
            </a:bodyPr>
            <a:lstStyle/>
            <a:p>
              <a:pPr algn="ctr" defTabSz="672358">
                <a:lnSpc>
                  <a:spcPct val="90000"/>
                </a:lnSpc>
                <a:spcAft>
                  <a:spcPts val="1765"/>
                </a:spcAft>
                <a:defRPr/>
              </a:pPr>
              <a:r>
                <a:rPr lang="en-US" sz="882" kern="0" dirty="0">
                  <a:solidFill>
                    <a:schemeClr val="bg1"/>
                  </a:solidFill>
                  <a:latin typeface="Segoe UI" panose="020B0502040204020203" pitchFamily="34" charset="0"/>
                  <a:cs typeface="Segoe UI" panose="020B0502040204020203" pitchFamily="34" charset="0"/>
                </a:rPr>
                <a:t>Backend</a:t>
              </a:r>
            </a:p>
          </p:txBody>
        </p:sp>
        <p:grpSp>
          <p:nvGrpSpPr>
            <p:cNvPr id="31" name="Group 30"/>
            <p:cNvGrpSpPr/>
            <p:nvPr/>
          </p:nvGrpSpPr>
          <p:grpSpPr>
            <a:xfrm>
              <a:off x="9771792" y="1879294"/>
              <a:ext cx="618302" cy="863582"/>
              <a:chOff x="9771792" y="1879294"/>
              <a:chExt cx="618302" cy="863582"/>
            </a:xfrm>
          </p:grpSpPr>
          <p:sp>
            <p:nvSpPr>
              <p:cNvPr id="166" name="Freeform 5"/>
              <p:cNvSpPr>
                <a:spLocks noEditPoints="1"/>
              </p:cNvSpPr>
              <p:nvPr/>
            </p:nvSpPr>
            <p:spPr bwMode="auto">
              <a:xfrm>
                <a:off x="9771792"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67205" tIns="33603" rIns="67205" bIns="33603" numCol="1" anchor="t" anchorCtr="0" compatLnSpc="1">
                <a:prstTxWarp prst="textNoShape">
                  <a:avLst/>
                </a:prstTxWarp>
              </a:bodyPr>
              <a:lstStyle/>
              <a:p>
                <a:pPr defTabSz="672358">
                  <a:defRPr/>
                </a:pPr>
                <a:endParaRPr lang="en-US" sz="1324" kern="0" dirty="0">
                  <a:solidFill>
                    <a:schemeClr val="bg1"/>
                  </a:solidFill>
                  <a:latin typeface="Segoe UI Semilight"/>
                </a:endParaRPr>
              </a:p>
            </p:txBody>
          </p:sp>
          <p:sp>
            <p:nvSpPr>
              <p:cNvPr id="169" name="Freeform 5"/>
              <p:cNvSpPr>
                <a:spLocks noEditPoints="1"/>
              </p:cNvSpPr>
              <p:nvPr/>
            </p:nvSpPr>
            <p:spPr bwMode="auto">
              <a:xfrm>
                <a:off x="9771792"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67205" tIns="33603" rIns="67205" bIns="33603" numCol="1" anchor="t" anchorCtr="0" compatLnSpc="1">
                <a:prstTxWarp prst="textNoShape">
                  <a:avLst/>
                </a:prstTxWarp>
              </a:bodyPr>
              <a:lstStyle/>
              <a:p>
                <a:pPr defTabSz="672358">
                  <a:defRPr/>
                </a:pPr>
                <a:endParaRPr lang="en-US" sz="1324" kern="0" dirty="0">
                  <a:solidFill>
                    <a:schemeClr val="bg1"/>
                  </a:solidFill>
                  <a:latin typeface="Segoe UI Semilight"/>
                </a:endParaRPr>
              </a:p>
            </p:txBody>
          </p:sp>
          <p:sp>
            <p:nvSpPr>
              <p:cNvPr id="172" name="Freeform 5"/>
              <p:cNvSpPr>
                <a:spLocks noEditPoints="1"/>
              </p:cNvSpPr>
              <p:nvPr/>
            </p:nvSpPr>
            <p:spPr bwMode="auto">
              <a:xfrm>
                <a:off x="9771792"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67205" tIns="33603" rIns="67205" bIns="33603" numCol="1" anchor="t" anchorCtr="0" compatLnSpc="1">
                <a:prstTxWarp prst="textNoShape">
                  <a:avLst/>
                </a:prstTxWarp>
              </a:bodyPr>
              <a:lstStyle/>
              <a:p>
                <a:pPr defTabSz="672358">
                  <a:defRPr/>
                </a:pPr>
                <a:endParaRPr lang="en-US" sz="1324" kern="0" dirty="0">
                  <a:solidFill>
                    <a:schemeClr val="bg1"/>
                  </a:solidFill>
                  <a:latin typeface="Segoe UI Semilight"/>
                </a:endParaRPr>
              </a:p>
            </p:txBody>
          </p:sp>
        </p:grpSp>
        <p:grpSp>
          <p:nvGrpSpPr>
            <p:cNvPr id="28" name="Group 27"/>
            <p:cNvGrpSpPr/>
            <p:nvPr/>
          </p:nvGrpSpPr>
          <p:grpSpPr>
            <a:xfrm>
              <a:off x="10522996" y="1879294"/>
              <a:ext cx="618302" cy="863582"/>
              <a:chOff x="10533735" y="1879294"/>
              <a:chExt cx="618302" cy="863582"/>
            </a:xfrm>
          </p:grpSpPr>
          <p:sp>
            <p:nvSpPr>
              <p:cNvPr id="167" name="Freeform 10"/>
              <p:cNvSpPr>
                <a:spLocks noEditPoints="1"/>
              </p:cNvSpPr>
              <p:nvPr/>
            </p:nvSpPr>
            <p:spPr bwMode="auto">
              <a:xfrm>
                <a:off x="10533735"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a:extLst/>
            </p:spPr>
            <p:txBody>
              <a:bodyPr vert="horz" wrap="square" lIns="67205" tIns="33603" rIns="67205" bIns="33603" numCol="1" anchor="t" anchorCtr="0" compatLnSpc="1">
                <a:prstTxWarp prst="textNoShape">
                  <a:avLst/>
                </a:prstTxWarp>
              </a:bodyPr>
              <a:lstStyle/>
              <a:p>
                <a:pPr defTabSz="672358">
                  <a:defRPr/>
                </a:pPr>
                <a:endParaRPr lang="en-US" sz="1324" kern="0" dirty="0">
                  <a:solidFill>
                    <a:schemeClr val="bg1"/>
                  </a:solidFill>
                  <a:latin typeface="Segoe UI Semilight"/>
                </a:endParaRPr>
              </a:p>
            </p:txBody>
          </p:sp>
          <p:sp>
            <p:nvSpPr>
              <p:cNvPr id="170" name="Freeform 13"/>
              <p:cNvSpPr>
                <a:spLocks noEditPoints="1"/>
              </p:cNvSpPr>
              <p:nvPr/>
            </p:nvSpPr>
            <p:spPr bwMode="auto">
              <a:xfrm>
                <a:off x="10533735"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a:extLst/>
            </p:spPr>
            <p:txBody>
              <a:bodyPr vert="horz" wrap="square" lIns="67205" tIns="33603" rIns="67205" bIns="33603" numCol="1" anchor="t" anchorCtr="0" compatLnSpc="1">
                <a:prstTxWarp prst="textNoShape">
                  <a:avLst/>
                </a:prstTxWarp>
              </a:bodyPr>
              <a:lstStyle/>
              <a:p>
                <a:pPr defTabSz="672358">
                  <a:defRPr/>
                </a:pPr>
                <a:endParaRPr lang="en-US" sz="1324" kern="0" dirty="0">
                  <a:solidFill>
                    <a:schemeClr val="bg1"/>
                  </a:solidFill>
                  <a:latin typeface="Segoe UI Semilight"/>
                </a:endParaRPr>
              </a:p>
            </p:txBody>
          </p:sp>
          <p:sp>
            <p:nvSpPr>
              <p:cNvPr id="173" name="Freeform 16"/>
              <p:cNvSpPr>
                <a:spLocks noEditPoints="1"/>
              </p:cNvSpPr>
              <p:nvPr/>
            </p:nvSpPr>
            <p:spPr bwMode="auto">
              <a:xfrm>
                <a:off x="10533735"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a:extLst/>
            </p:spPr>
            <p:txBody>
              <a:bodyPr vert="horz" wrap="square" lIns="67205" tIns="33603" rIns="67205" bIns="33603" numCol="1" anchor="t" anchorCtr="0" compatLnSpc="1">
                <a:prstTxWarp prst="textNoShape">
                  <a:avLst/>
                </a:prstTxWarp>
              </a:bodyPr>
              <a:lstStyle/>
              <a:p>
                <a:pPr defTabSz="672358">
                  <a:defRPr/>
                </a:pPr>
                <a:endParaRPr lang="en-US" sz="1324" kern="0" dirty="0">
                  <a:solidFill>
                    <a:schemeClr val="bg1"/>
                  </a:solidFill>
                  <a:latin typeface="Segoe UI Semilight"/>
                </a:endParaRPr>
              </a:p>
            </p:txBody>
          </p:sp>
        </p:grpSp>
        <p:grpSp>
          <p:nvGrpSpPr>
            <p:cNvPr id="27" name="Group 26"/>
            <p:cNvGrpSpPr/>
            <p:nvPr/>
          </p:nvGrpSpPr>
          <p:grpSpPr>
            <a:xfrm>
              <a:off x="11274200" y="1879294"/>
              <a:ext cx="618302" cy="863582"/>
              <a:chOff x="11274200" y="1879294"/>
              <a:chExt cx="618302" cy="863582"/>
            </a:xfrm>
          </p:grpSpPr>
          <p:sp>
            <p:nvSpPr>
              <p:cNvPr id="168" name="Freeform 11"/>
              <p:cNvSpPr>
                <a:spLocks noEditPoints="1"/>
              </p:cNvSpPr>
              <p:nvPr/>
            </p:nvSpPr>
            <p:spPr bwMode="auto">
              <a:xfrm>
                <a:off x="11274200"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solidFill>
              <a:ln>
                <a:noFill/>
              </a:ln>
              <a:extLst/>
            </p:spPr>
            <p:txBody>
              <a:bodyPr vert="horz" wrap="square" lIns="67205" tIns="33603" rIns="67205" bIns="33603" numCol="1" anchor="t" anchorCtr="0" compatLnSpc="1">
                <a:prstTxWarp prst="textNoShape">
                  <a:avLst/>
                </a:prstTxWarp>
              </a:bodyPr>
              <a:lstStyle/>
              <a:p>
                <a:pPr defTabSz="672358">
                  <a:defRPr/>
                </a:pPr>
                <a:endParaRPr lang="en-US" sz="1324" kern="0" dirty="0">
                  <a:solidFill>
                    <a:schemeClr val="bg1"/>
                  </a:solidFill>
                  <a:latin typeface="Segoe UI Semilight"/>
                </a:endParaRPr>
              </a:p>
            </p:txBody>
          </p:sp>
          <p:sp>
            <p:nvSpPr>
              <p:cNvPr id="171" name="Freeform 14"/>
              <p:cNvSpPr>
                <a:spLocks noEditPoints="1"/>
              </p:cNvSpPr>
              <p:nvPr/>
            </p:nvSpPr>
            <p:spPr bwMode="auto">
              <a:xfrm>
                <a:off x="11274200"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solidFill>
              <a:ln>
                <a:noFill/>
              </a:ln>
              <a:extLst/>
            </p:spPr>
            <p:txBody>
              <a:bodyPr vert="horz" wrap="square" lIns="67205" tIns="33603" rIns="67205" bIns="33603" numCol="1" anchor="t" anchorCtr="0" compatLnSpc="1">
                <a:prstTxWarp prst="textNoShape">
                  <a:avLst/>
                </a:prstTxWarp>
              </a:bodyPr>
              <a:lstStyle/>
              <a:p>
                <a:pPr defTabSz="672358">
                  <a:defRPr/>
                </a:pPr>
                <a:endParaRPr lang="en-US" sz="1324" kern="0" dirty="0">
                  <a:solidFill>
                    <a:schemeClr val="bg1"/>
                  </a:solidFill>
                  <a:latin typeface="Segoe UI Semilight"/>
                </a:endParaRPr>
              </a:p>
            </p:txBody>
          </p:sp>
          <p:sp>
            <p:nvSpPr>
              <p:cNvPr id="174" name="Freeform 17"/>
              <p:cNvSpPr>
                <a:spLocks noEditPoints="1"/>
              </p:cNvSpPr>
              <p:nvPr/>
            </p:nvSpPr>
            <p:spPr bwMode="auto">
              <a:xfrm>
                <a:off x="11274200"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solidFill>
              <a:ln>
                <a:noFill/>
              </a:ln>
              <a:extLst/>
            </p:spPr>
            <p:txBody>
              <a:bodyPr vert="horz" wrap="square" lIns="67205" tIns="33603" rIns="67205" bIns="33603" numCol="1" anchor="t" anchorCtr="0" compatLnSpc="1">
                <a:prstTxWarp prst="textNoShape">
                  <a:avLst/>
                </a:prstTxWarp>
              </a:bodyPr>
              <a:lstStyle/>
              <a:p>
                <a:pPr defTabSz="672358">
                  <a:defRPr/>
                </a:pPr>
                <a:endParaRPr lang="en-US" sz="1324" kern="0" dirty="0">
                  <a:solidFill>
                    <a:schemeClr val="bg1"/>
                  </a:solidFill>
                  <a:latin typeface="Segoe UI Semilight"/>
                </a:endParaRPr>
              </a:p>
            </p:txBody>
          </p:sp>
        </p:grpSp>
      </p:grpSp>
      <p:sp>
        <p:nvSpPr>
          <p:cNvPr id="36" name="Freeform 11"/>
          <p:cNvSpPr>
            <a:spLocks/>
          </p:cNvSpPr>
          <p:nvPr/>
        </p:nvSpPr>
        <p:spPr bwMode="auto">
          <a:xfrm>
            <a:off x="6871424" y="1442393"/>
            <a:ext cx="808884" cy="508908"/>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2"/>
          </a:solidFill>
          <a:ln w="28575" cap="flat">
            <a:noFill/>
            <a:prstDash val="solid"/>
            <a:miter lim="800000"/>
            <a:headEnd/>
            <a:tailEnd/>
          </a:ln>
        </p:spPr>
        <p:txBody>
          <a:bodyPr vert="horz" wrap="square" lIns="67232" tIns="33616" rIns="67232" bIns="33616" numCol="1" anchor="t" anchorCtr="0" compatLnSpc="1">
            <a:prstTxWarp prst="textNoShape">
              <a:avLst/>
            </a:prstTxWarp>
          </a:bodyPr>
          <a:lstStyle/>
          <a:p>
            <a:pPr defTabSz="672358">
              <a:defRPr/>
            </a:pPr>
            <a:endParaRPr lang="en-US" sz="1324" kern="0" dirty="0">
              <a:solidFill>
                <a:sysClr val="windowText" lastClr="000000"/>
              </a:solidFill>
              <a:latin typeface="Segoe UI Semilight"/>
            </a:endParaRPr>
          </a:p>
        </p:txBody>
      </p:sp>
      <p:sp>
        <p:nvSpPr>
          <p:cNvPr id="175" name="TextBox 174"/>
          <p:cNvSpPr txBox="1"/>
          <p:nvPr/>
        </p:nvSpPr>
        <p:spPr>
          <a:xfrm>
            <a:off x="6778891" y="1566289"/>
            <a:ext cx="899733" cy="420953"/>
          </a:xfrm>
          <a:prstGeom prst="rect">
            <a:avLst/>
          </a:prstGeom>
          <a:noFill/>
        </p:spPr>
        <p:txBody>
          <a:bodyPr wrap="square" lIns="134464" tIns="107571" rIns="134464" bIns="107571" rtlCol="0">
            <a:spAutoFit/>
          </a:bodyPr>
          <a:lstStyle/>
          <a:p>
            <a:pPr algn="ctr" defTabSz="672358">
              <a:lnSpc>
                <a:spcPct val="90000"/>
              </a:lnSpc>
              <a:spcAft>
                <a:spcPts val="1765"/>
              </a:spcAft>
              <a:defRPr/>
            </a:pPr>
            <a:r>
              <a:rPr lang="en-US" sz="1471" b="1" kern="0" dirty="0">
                <a:solidFill>
                  <a:srgbClr val="FFFFFF"/>
                </a:solidFill>
                <a:latin typeface="Segoe UI Semilight" panose="020B0402040204020203" pitchFamily="34" charset="0"/>
                <a:cs typeface="Segoe UI Semilight" panose="020B0402040204020203" pitchFamily="34" charset="0"/>
              </a:rPr>
              <a:t>Azure</a:t>
            </a:r>
          </a:p>
        </p:txBody>
      </p:sp>
      <p:pic>
        <p:nvPicPr>
          <p:cNvPr id="4" name="Picture 3"/>
          <p:cNvPicPr>
            <a:picLocks noChangeAspect="1"/>
          </p:cNvPicPr>
          <p:nvPr/>
        </p:nvPicPr>
        <p:blipFill>
          <a:blip r:embed="rId20"/>
          <a:stretch>
            <a:fillRect/>
          </a:stretch>
        </p:blipFill>
        <p:spPr>
          <a:xfrm>
            <a:off x="4616532" y="1810571"/>
            <a:ext cx="1752797" cy="1009676"/>
          </a:xfrm>
          <a:prstGeom prst="rect">
            <a:avLst/>
          </a:prstGeom>
        </p:spPr>
      </p:pic>
      <p:sp>
        <p:nvSpPr>
          <p:cNvPr id="5" name="Rectangle 4"/>
          <p:cNvSpPr/>
          <p:nvPr/>
        </p:nvSpPr>
        <p:spPr>
          <a:xfrm>
            <a:off x="5118660" y="2262522"/>
            <a:ext cx="815993" cy="318677"/>
          </a:xfrm>
          <a:prstGeom prst="rect">
            <a:avLst/>
          </a:prstGeom>
        </p:spPr>
        <p:txBody>
          <a:bodyPr wrap="none">
            <a:spAutoFit/>
          </a:bodyPr>
          <a:lstStyle/>
          <a:p>
            <a:pPr defTabSz="685845">
              <a:defRPr/>
            </a:pPr>
            <a:r>
              <a:rPr lang="en-US" sz="1471" b="1" dirty="0">
                <a:solidFill>
                  <a:srgbClr val="FFFFFF"/>
                </a:solidFill>
                <a:latin typeface="Segoe UI Semilight"/>
              </a:rPr>
              <a:t>Internet</a:t>
            </a:r>
            <a:endParaRPr lang="en-US" sz="1765" b="1" dirty="0">
              <a:solidFill>
                <a:srgbClr val="FFFFFF"/>
              </a:solidFill>
              <a:latin typeface="Segoe UI Semilight"/>
            </a:endParaRPr>
          </a:p>
        </p:txBody>
      </p:sp>
    </p:spTree>
    <p:extLst>
      <p:ext uri="{BB962C8B-B14F-4D97-AF65-F5344CB8AC3E}">
        <p14:creationId xmlns:p14="http://schemas.microsoft.com/office/powerpoint/2010/main" val="1445638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wipe(left)">
                                      <p:cBhvr>
                                        <p:cTn id="11" dur="500"/>
                                        <p:tgtEl>
                                          <p:spTgt spid="18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wipe(left)">
                                      <p:cBhvr>
                                        <p:cTn id="19" dur="500"/>
                                        <p:tgtEl>
                                          <p:spTgt spid="1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9"/>
                                        </p:tgtEl>
                                        <p:attrNameLst>
                                          <p:attrName>style.visibility</p:attrName>
                                        </p:attrNameLst>
                                      </p:cBhvr>
                                      <p:to>
                                        <p:strVal val="visible"/>
                                      </p:to>
                                    </p:set>
                                    <p:animEffect transition="in" filter="fade">
                                      <p:cBhvr>
                                        <p:cTn id="23" dur="500"/>
                                        <p:tgtEl>
                                          <p:spTgt spid="159"/>
                                        </p:tgtEl>
                                      </p:cBhvr>
                                    </p:animEffect>
                                  </p:childTnLst>
                                </p:cTn>
                              </p:par>
                              <p:par>
                                <p:cTn id="24" presetID="10" presetClass="entr" presetSubtype="0" fill="hold" nodeType="withEffect">
                                  <p:stCondLst>
                                    <p:cond delay="0"/>
                                  </p:stCondLst>
                                  <p:childTnLst>
                                    <p:set>
                                      <p:cBhvr>
                                        <p:cTn id="25" dur="1" fill="hold">
                                          <p:stCondLst>
                                            <p:cond delay="0"/>
                                          </p:stCondLst>
                                        </p:cTn>
                                        <p:tgtEl>
                                          <p:spTgt spid="155"/>
                                        </p:tgtEl>
                                        <p:attrNameLst>
                                          <p:attrName>style.visibility</p:attrName>
                                        </p:attrNameLst>
                                      </p:cBhvr>
                                      <p:to>
                                        <p:strVal val="visible"/>
                                      </p:to>
                                    </p:set>
                                    <p:animEffect transition="in" filter="fade">
                                      <p:cBhvr>
                                        <p:cTn id="26"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71" dirty="0"/>
              <a:t>Network Virtual Appliances</a:t>
            </a:r>
          </a:p>
        </p:txBody>
      </p:sp>
      <p:sp>
        <p:nvSpPr>
          <p:cNvPr id="6" name="Text Placeholder 5"/>
          <p:cNvSpPr>
            <a:spLocks noGrp="1"/>
          </p:cNvSpPr>
          <p:nvPr>
            <p:ph type="body" sz="quarter" idx="10"/>
          </p:nvPr>
        </p:nvSpPr>
        <p:spPr>
          <a:xfrm>
            <a:off x="201930" y="1749371"/>
            <a:ext cx="8741309" cy="3970318"/>
          </a:xfrm>
        </p:spPr>
        <p:txBody>
          <a:bodyPr/>
          <a:lstStyle/>
          <a:p>
            <a:pPr defTabSz="672334"/>
            <a:r>
              <a:rPr lang="en-US" sz="2000" dirty="0">
                <a:gradFill>
                  <a:gsLst>
                    <a:gs pos="1250">
                      <a:schemeClr val="tx1"/>
                    </a:gs>
                    <a:gs pos="100000">
                      <a:schemeClr val="tx1"/>
                    </a:gs>
                  </a:gsLst>
                  <a:lin ang="5400000" scaled="0"/>
                </a:gradFill>
              </a:rPr>
              <a:t>Overview</a:t>
            </a:r>
          </a:p>
          <a:p>
            <a:pPr marL="336179" lvl="1" indent="-336179">
              <a:buFont typeface="Arial" panose="020B0604020202020204" pitchFamily="34" charset="0"/>
              <a:buChar char="•"/>
            </a:pPr>
            <a:r>
              <a:rPr lang="en-US" sz="2000" dirty="0"/>
              <a:t>VMs that perform specific network functions </a:t>
            </a:r>
          </a:p>
          <a:p>
            <a:pPr marL="336179" lvl="1" indent="-336179">
              <a:buFont typeface="Arial" panose="020B0604020202020204" pitchFamily="34" charset="0"/>
              <a:buChar char="•"/>
            </a:pPr>
            <a:r>
              <a:rPr lang="en-US" sz="2000" dirty="0"/>
              <a:t>Focus: Security (Firewall, IDS , IPS), Router/VPN, ADC (Application </a:t>
            </a:r>
            <a:br>
              <a:rPr lang="en-US" sz="2000" dirty="0"/>
            </a:br>
            <a:r>
              <a:rPr lang="en-US" sz="2000" dirty="0"/>
              <a:t>Delivery Controller), WAN optimization</a:t>
            </a:r>
          </a:p>
          <a:p>
            <a:pPr marL="336179" lvl="1" indent="-336179">
              <a:buFont typeface="Arial" panose="020B0604020202020204" pitchFamily="34" charset="0"/>
              <a:buChar char="•"/>
            </a:pPr>
            <a:r>
              <a:rPr lang="en-US" sz="2000" dirty="0"/>
              <a:t>Typically Linux or FreeBSD-based platforms</a:t>
            </a:r>
          </a:p>
          <a:p>
            <a:pPr defTabSz="672334"/>
            <a:r>
              <a:rPr lang="en-US" sz="2000" dirty="0">
                <a:gradFill>
                  <a:gsLst>
                    <a:gs pos="1250">
                      <a:schemeClr val="tx1"/>
                    </a:gs>
                    <a:gs pos="100000">
                      <a:schemeClr val="tx1"/>
                    </a:gs>
                  </a:gsLst>
                  <a:lin ang="5400000" scaled="0"/>
                </a:gradFill>
              </a:rPr>
              <a:t>Scenarios</a:t>
            </a:r>
          </a:p>
          <a:p>
            <a:pPr marL="336179" lvl="1" indent="-336179">
              <a:buFont typeface="Arial" panose="020B0604020202020204" pitchFamily="34" charset="0"/>
              <a:buChar char="•"/>
            </a:pPr>
            <a:r>
              <a:rPr lang="en-US" sz="2000" dirty="0"/>
              <a:t>IT Policy and compliance—consistency between on-premises and Azure</a:t>
            </a:r>
          </a:p>
          <a:p>
            <a:pPr marL="336179" lvl="1" indent="-336179">
              <a:buFont typeface="Arial" panose="020B0604020202020204" pitchFamily="34" charset="0"/>
              <a:buChar char="•"/>
            </a:pPr>
            <a:r>
              <a:rPr lang="en-US" sz="2000" dirty="0"/>
              <a:t>Supplement/complement Azure capabilities</a:t>
            </a:r>
          </a:p>
          <a:p>
            <a:pPr defTabSz="672334"/>
            <a:r>
              <a:rPr lang="en-US" sz="2000" dirty="0">
                <a:gradFill>
                  <a:gsLst>
                    <a:gs pos="1250">
                      <a:schemeClr val="tx1"/>
                    </a:gs>
                    <a:gs pos="100000">
                      <a:schemeClr val="tx1"/>
                    </a:gs>
                  </a:gsLst>
                  <a:lin ang="5400000" scaled="0"/>
                </a:gradFill>
              </a:rPr>
              <a:t>Azure marketplace</a:t>
            </a:r>
          </a:p>
          <a:p>
            <a:pPr marL="336179" lvl="1" indent="-336179">
              <a:buFont typeface="Arial" panose="020B0604020202020204" pitchFamily="34" charset="0"/>
              <a:buChar char="•"/>
            </a:pPr>
            <a:r>
              <a:rPr lang="en-US" sz="2000" dirty="0"/>
              <a:t>Available through Azure Certified Program to ensure quality</a:t>
            </a:r>
            <a:br>
              <a:rPr lang="en-US" sz="2000" dirty="0"/>
            </a:br>
            <a:r>
              <a:rPr lang="en-US" sz="2000" dirty="0"/>
              <a:t>and simplify deployment</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48662" y="1186344"/>
            <a:ext cx="1090220" cy="1090220"/>
          </a:xfrm>
          <a:prstGeom prst="rect">
            <a:avLst/>
          </a:prstGeom>
        </p:spPr>
      </p:pic>
    </p:spTree>
    <p:extLst>
      <p:ext uri="{BB962C8B-B14F-4D97-AF65-F5344CB8AC3E}">
        <p14:creationId xmlns:p14="http://schemas.microsoft.com/office/powerpoint/2010/main" val="4661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custDataLst>
              <p:tags r:id="rId1"/>
            </p:custDataLst>
          </p:nvPr>
        </p:nvSpPr>
        <p:spPr bwMode="auto">
          <a:xfrm>
            <a:off x="359402" y="1790579"/>
            <a:ext cx="3145769" cy="3368294"/>
          </a:xfrm>
          <a:prstGeom prst="rect">
            <a:avLst/>
          </a:prstGeom>
          <a:ln>
            <a:noFill/>
          </a:ln>
        </p:spPr>
        <p:txBody>
          <a:bodyPr vert="horz" wrap="square" lIns="0" tIns="0" rIns="0" bIns="0" rtlCol="0">
            <a:spAutoFit/>
          </a:bodyPr>
          <a:lstStyle/>
          <a:p>
            <a:pPr>
              <a:lnSpc>
                <a:spcPct val="90000"/>
              </a:lnSpc>
              <a:spcBef>
                <a:spcPct val="20000"/>
              </a:spcBef>
              <a:buClr>
                <a:srgbClr val="00BCF2"/>
              </a:buClr>
              <a:buSzPct val="100000"/>
            </a:pPr>
            <a:r>
              <a:rPr lang="en-US" sz="1765" b="1" dirty="0">
                <a:latin typeface="+mj-lt"/>
              </a:rPr>
              <a:t>Enables load balancing among VMs with private IP addresses </a:t>
            </a:r>
          </a:p>
          <a:p>
            <a:pPr>
              <a:lnSpc>
                <a:spcPct val="90000"/>
              </a:lnSpc>
              <a:spcBef>
                <a:spcPct val="20000"/>
              </a:spcBef>
              <a:buClr>
                <a:srgbClr val="00BCF2"/>
              </a:buClr>
              <a:buSzPct val="100000"/>
            </a:pPr>
            <a:r>
              <a:rPr lang="en-US" sz="1765" b="1" dirty="0">
                <a:latin typeface="+mj-lt"/>
              </a:rPr>
              <a:t>Accessible only from</a:t>
            </a:r>
          </a:p>
          <a:p>
            <a:pPr marL="285731" lvl="1" indent="-285731">
              <a:lnSpc>
                <a:spcPct val="90000"/>
              </a:lnSpc>
              <a:spcBef>
                <a:spcPct val="20000"/>
              </a:spcBef>
              <a:buClr>
                <a:srgbClr val="FFFFFF"/>
              </a:buClr>
              <a:buSzPct val="100000"/>
              <a:buFont typeface="Arial" panose="020B0604020202020204" pitchFamily="34" charset="0"/>
              <a:buChar char="•"/>
            </a:pPr>
            <a:r>
              <a:rPr lang="en-US" sz="1471" dirty="0"/>
              <a:t>Within customer’s cloud service</a:t>
            </a:r>
          </a:p>
          <a:p>
            <a:pPr marL="285731" lvl="1" indent="-285731">
              <a:lnSpc>
                <a:spcPct val="90000"/>
              </a:lnSpc>
              <a:spcBef>
                <a:spcPct val="20000"/>
              </a:spcBef>
              <a:buClr>
                <a:srgbClr val="FFFFFF"/>
              </a:buClr>
              <a:buSzPct val="100000"/>
              <a:buFont typeface="Arial" panose="020B0604020202020204" pitchFamily="34" charset="0"/>
              <a:buChar char="•"/>
            </a:pPr>
            <a:r>
              <a:rPr lang="en-US" sz="1471" dirty="0"/>
              <a:t>Customer’s Vnets</a:t>
            </a:r>
          </a:p>
          <a:p>
            <a:pPr marL="285731" lvl="1" indent="-285731">
              <a:lnSpc>
                <a:spcPct val="90000"/>
              </a:lnSpc>
              <a:spcBef>
                <a:spcPct val="20000"/>
              </a:spcBef>
              <a:buClr>
                <a:srgbClr val="FFFFFF"/>
              </a:buClr>
              <a:buSzPct val="100000"/>
              <a:buFont typeface="Arial" panose="020B0604020202020204" pitchFamily="34" charset="0"/>
              <a:buChar char="•"/>
            </a:pPr>
            <a:r>
              <a:rPr lang="en-US" sz="1471" dirty="0"/>
              <a:t>Customer's on-premises Vnets</a:t>
            </a:r>
          </a:p>
          <a:p>
            <a:pPr marL="210098" indent="-210098">
              <a:buFont typeface="Arial" panose="020B0604020202020204" pitchFamily="34" charset="0"/>
              <a:buChar char="•"/>
            </a:pPr>
            <a:endParaRPr lang="en-US" sz="1324" dirty="0">
              <a:latin typeface="Segoe UI" panose="020B0502040204020203" pitchFamily="34" charset="0"/>
              <a:cs typeface="Segoe UI" panose="020B0502040204020203" pitchFamily="34" charset="0"/>
            </a:endParaRPr>
          </a:p>
          <a:p>
            <a:pPr>
              <a:lnSpc>
                <a:spcPct val="90000"/>
              </a:lnSpc>
              <a:spcBef>
                <a:spcPct val="20000"/>
              </a:spcBef>
              <a:buClr>
                <a:srgbClr val="00BCF2"/>
              </a:buClr>
              <a:buSzPct val="100000"/>
            </a:pPr>
            <a:r>
              <a:rPr lang="en-US" sz="1765" b="1" dirty="0">
                <a:latin typeface="+mj-lt"/>
                <a:cs typeface="Segoe UI" panose="020B0502040204020203" pitchFamily="34" charset="0"/>
              </a:rPr>
              <a:t>Multi-tier applications with internal facing tiers require ILB</a:t>
            </a:r>
          </a:p>
          <a:p>
            <a:pPr marL="285731" lvl="1" indent="-285731">
              <a:lnSpc>
                <a:spcPct val="90000"/>
              </a:lnSpc>
              <a:spcBef>
                <a:spcPct val="20000"/>
              </a:spcBef>
              <a:buClr>
                <a:srgbClr val="FFFFFF"/>
              </a:buClr>
              <a:buSzPct val="100000"/>
              <a:buFont typeface="Arial" panose="020B0604020202020204" pitchFamily="34" charset="0"/>
              <a:buChar char="•"/>
            </a:pPr>
            <a:r>
              <a:rPr lang="en-US" sz="1471" dirty="0"/>
              <a:t>HA LOB apps</a:t>
            </a:r>
          </a:p>
          <a:p>
            <a:pPr marL="285731" lvl="1" indent="-285731">
              <a:lnSpc>
                <a:spcPct val="90000"/>
              </a:lnSpc>
              <a:spcBef>
                <a:spcPct val="20000"/>
              </a:spcBef>
              <a:buClr>
                <a:srgbClr val="FFFFFF"/>
              </a:buClr>
              <a:buSzPct val="100000"/>
              <a:buFont typeface="Arial" panose="020B0604020202020204" pitchFamily="34" charset="0"/>
              <a:buChar char="•"/>
            </a:pPr>
            <a:r>
              <a:rPr lang="en-US" sz="1471" dirty="0"/>
              <a:t>SQL Always On </a:t>
            </a:r>
          </a:p>
          <a:p>
            <a:endParaRPr lang="en-US" sz="1176" dirty="0"/>
          </a:p>
          <a:p>
            <a:endParaRPr lang="en-US" sz="1176" b="1" dirty="0"/>
          </a:p>
          <a:p>
            <a:pPr>
              <a:lnSpc>
                <a:spcPct val="90000"/>
              </a:lnSpc>
              <a:spcBef>
                <a:spcPts val="450"/>
              </a:spcBef>
            </a:pPr>
            <a:endParaRPr lang="en-US" sz="1176" spc="-23" dirty="0"/>
          </a:p>
        </p:txBody>
      </p:sp>
      <p:sp>
        <p:nvSpPr>
          <p:cNvPr id="10" name="Title 9"/>
          <p:cNvSpPr>
            <a:spLocks noGrp="1"/>
          </p:cNvSpPr>
          <p:nvPr>
            <p:ph type="title"/>
          </p:nvPr>
        </p:nvSpPr>
        <p:spPr/>
        <p:txBody>
          <a:bodyPr>
            <a:normAutofit fontScale="90000"/>
          </a:bodyPr>
          <a:lstStyle/>
          <a:p>
            <a:r>
              <a:rPr lang="en-US" dirty="0"/>
              <a:t>Internal</a:t>
            </a:r>
            <a:r>
              <a:rPr lang="sl-SI" dirty="0"/>
              <a:t> </a:t>
            </a:r>
            <a:r>
              <a:rPr lang="sl-SI" dirty="0" err="1"/>
              <a:t>and</a:t>
            </a:r>
            <a:r>
              <a:rPr lang="sl-SI" dirty="0"/>
              <a:t> </a:t>
            </a:r>
            <a:r>
              <a:rPr lang="sl-SI" dirty="0" err="1"/>
              <a:t>External</a:t>
            </a:r>
            <a:r>
              <a:rPr lang="en-US" dirty="0"/>
              <a:t> load balancing</a:t>
            </a:r>
          </a:p>
        </p:txBody>
      </p:sp>
      <p:sp>
        <p:nvSpPr>
          <p:cNvPr id="513" name="Rounded Rectangle 11">
            <a:extLst>
              <a:ext uri="{FF2B5EF4-FFF2-40B4-BE49-F238E27FC236}">
                <a16:creationId xmlns:a16="http://schemas.microsoft.com/office/drawing/2014/main" xmlns="" id="{95506A40-812B-4032-934D-49AA0BF72C72}"/>
              </a:ext>
            </a:extLst>
          </p:cNvPr>
          <p:cNvSpPr/>
          <p:nvPr/>
        </p:nvSpPr>
        <p:spPr bwMode="auto">
          <a:xfrm>
            <a:off x="3293345" y="3722939"/>
            <a:ext cx="3874518" cy="2626932"/>
          </a:xfrm>
          <a:prstGeom prst="roundRect">
            <a:avLst>
              <a:gd name="adj" fmla="val 33145"/>
            </a:avLst>
          </a:prstGeom>
          <a:pattFill prst="ltUpDiag">
            <a:fgClr>
              <a:srgbClr val="00BCF2">
                <a:lumMod val="75000"/>
                <a:lumOff val="25000"/>
              </a:srgbClr>
            </a:fgClr>
            <a:bgClr>
              <a:srgbClr val="00BCF2"/>
            </a:bgClr>
          </a:patt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245" fontAlgn="base">
              <a:lnSpc>
                <a:spcPct val="90000"/>
              </a:lnSpc>
              <a:spcBef>
                <a:spcPct val="0"/>
              </a:spcBef>
              <a:spcAft>
                <a:spcPct val="0"/>
              </a:spcAft>
              <a:defRPr/>
            </a:pPr>
            <a:endParaRPr lang="en-US" kern="0" dirty="0">
              <a:solidFill>
                <a:srgbClr val="505050"/>
              </a:solidFill>
              <a:latin typeface="Segoe UI"/>
              <a:ea typeface="Segoe UI" pitchFamily="34" charset="0"/>
              <a:cs typeface="Segoe UI" pitchFamily="34" charset="0"/>
            </a:endParaRPr>
          </a:p>
        </p:txBody>
      </p:sp>
      <p:sp>
        <p:nvSpPr>
          <p:cNvPr id="514" name="Freeform 29">
            <a:extLst>
              <a:ext uri="{FF2B5EF4-FFF2-40B4-BE49-F238E27FC236}">
                <a16:creationId xmlns:a16="http://schemas.microsoft.com/office/drawing/2014/main" xmlns="" id="{87B15669-34C8-4CE5-90F1-15D34AE7BB1E}"/>
              </a:ext>
            </a:extLst>
          </p:cNvPr>
          <p:cNvSpPr>
            <a:spLocks/>
          </p:cNvSpPr>
          <p:nvPr/>
        </p:nvSpPr>
        <p:spPr bwMode="auto">
          <a:xfrm>
            <a:off x="2100825" y="5447921"/>
            <a:ext cx="3139249" cy="605143"/>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15" name="Freeform 29">
            <a:extLst>
              <a:ext uri="{FF2B5EF4-FFF2-40B4-BE49-F238E27FC236}">
                <a16:creationId xmlns:a16="http://schemas.microsoft.com/office/drawing/2014/main" xmlns="" id="{B7D51F1F-65E8-4C8F-8831-9B6748D2124C}"/>
              </a:ext>
            </a:extLst>
          </p:cNvPr>
          <p:cNvSpPr>
            <a:spLocks/>
          </p:cNvSpPr>
          <p:nvPr/>
        </p:nvSpPr>
        <p:spPr bwMode="auto">
          <a:xfrm>
            <a:off x="4485632" y="5225189"/>
            <a:ext cx="3560327" cy="782626"/>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grpSp>
        <p:nvGrpSpPr>
          <p:cNvPr id="516" name="Group 515">
            <a:extLst>
              <a:ext uri="{FF2B5EF4-FFF2-40B4-BE49-F238E27FC236}">
                <a16:creationId xmlns:a16="http://schemas.microsoft.com/office/drawing/2014/main" xmlns="" id="{65E32801-AA4A-4B4F-99F9-685342E8A56D}"/>
              </a:ext>
            </a:extLst>
          </p:cNvPr>
          <p:cNvGrpSpPr/>
          <p:nvPr/>
        </p:nvGrpSpPr>
        <p:grpSpPr>
          <a:xfrm>
            <a:off x="3843527" y="5405894"/>
            <a:ext cx="124094" cy="240521"/>
            <a:chOff x="8003343" y="6072433"/>
            <a:chExt cx="145517" cy="282045"/>
          </a:xfrm>
        </p:grpSpPr>
        <p:sp>
          <p:nvSpPr>
            <p:cNvPr id="517" name="Freeform 14">
              <a:extLst>
                <a:ext uri="{FF2B5EF4-FFF2-40B4-BE49-F238E27FC236}">
                  <a16:creationId xmlns:a16="http://schemas.microsoft.com/office/drawing/2014/main" xmlns="" id="{046133B7-221D-4D8D-BDBE-AC1057A5CC02}"/>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18" name="Freeform 15">
              <a:extLst>
                <a:ext uri="{FF2B5EF4-FFF2-40B4-BE49-F238E27FC236}">
                  <a16:creationId xmlns:a16="http://schemas.microsoft.com/office/drawing/2014/main" xmlns="" id="{8CB82457-DAB5-421D-9F12-F25125FB3114}"/>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19" name="Freeform 16">
              <a:extLst>
                <a:ext uri="{FF2B5EF4-FFF2-40B4-BE49-F238E27FC236}">
                  <a16:creationId xmlns:a16="http://schemas.microsoft.com/office/drawing/2014/main" xmlns="" id="{66DCC319-2385-4B90-A3D4-9BA0B5B6C55C}"/>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grpSp>
      <p:grpSp>
        <p:nvGrpSpPr>
          <p:cNvPr id="520" name="Group 519">
            <a:extLst>
              <a:ext uri="{FF2B5EF4-FFF2-40B4-BE49-F238E27FC236}">
                <a16:creationId xmlns:a16="http://schemas.microsoft.com/office/drawing/2014/main" xmlns="" id="{3F7691F2-71F6-4521-B3F1-6FADA0C9CB9E}"/>
              </a:ext>
            </a:extLst>
          </p:cNvPr>
          <p:cNvGrpSpPr/>
          <p:nvPr/>
        </p:nvGrpSpPr>
        <p:grpSpPr>
          <a:xfrm>
            <a:off x="2476621" y="5475321"/>
            <a:ext cx="166420" cy="322563"/>
            <a:chOff x="8018355" y="6002801"/>
            <a:chExt cx="145517" cy="282046"/>
          </a:xfrm>
        </p:grpSpPr>
        <p:sp>
          <p:nvSpPr>
            <p:cNvPr id="521" name="Freeform 14">
              <a:extLst>
                <a:ext uri="{FF2B5EF4-FFF2-40B4-BE49-F238E27FC236}">
                  <a16:creationId xmlns:a16="http://schemas.microsoft.com/office/drawing/2014/main" xmlns="" id="{C88074EC-B69D-4D56-8C22-45B3C7995DC5}"/>
                </a:ext>
              </a:extLst>
            </p:cNvPr>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22" name="Freeform 15">
              <a:extLst>
                <a:ext uri="{FF2B5EF4-FFF2-40B4-BE49-F238E27FC236}">
                  <a16:creationId xmlns:a16="http://schemas.microsoft.com/office/drawing/2014/main" xmlns="" id="{D98936EC-F5F3-42F8-909C-BD9FAC7EDA4B}"/>
                </a:ext>
              </a:extLst>
            </p:cNvPr>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23" name="Freeform 16">
              <a:extLst>
                <a:ext uri="{FF2B5EF4-FFF2-40B4-BE49-F238E27FC236}">
                  <a16:creationId xmlns:a16="http://schemas.microsoft.com/office/drawing/2014/main" xmlns="" id="{190A5557-471A-49DC-AE50-B1F8A3ABF4D9}"/>
                </a:ext>
              </a:extLst>
            </p:cNvPr>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grpSp>
      <p:grpSp>
        <p:nvGrpSpPr>
          <p:cNvPr id="524" name="Group 523">
            <a:extLst>
              <a:ext uri="{FF2B5EF4-FFF2-40B4-BE49-F238E27FC236}">
                <a16:creationId xmlns:a16="http://schemas.microsoft.com/office/drawing/2014/main" xmlns="" id="{5A4B448F-F81A-4023-9E98-7E302C270214}"/>
              </a:ext>
            </a:extLst>
          </p:cNvPr>
          <p:cNvGrpSpPr/>
          <p:nvPr/>
        </p:nvGrpSpPr>
        <p:grpSpPr>
          <a:xfrm>
            <a:off x="7245067" y="5277567"/>
            <a:ext cx="132826" cy="257447"/>
            <a:chOff x="8018355" y="6002801"/>
            <a:chExt cx="145517" cy="282046"/>
          </a:xfrm>
        </p:grpSpPr>
        <p:sp>
          <p:nvSpPr>
            <p:cNvPr id="525" name="Freeform 14">
              <a:extLst>
                <a:ext uri="{FF2B5EF4-FFF2-40B4-BE49-F238E27FC236}">
                  <a16:creationId xmlns:a16="http://schemas.microsoft.com/office/drawing/2014/main" xmlns="" id="{704B40B7-6C85-4A24-BB0B-2424055809BF}"/>
                </a:ext>
              </a:extLst>
            </p:cNvPr>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26" name="Freeform 15">
              <a:extLst>
                <a:ext uri="{FF2B5EF4-FFF2-40B4-BE49-F238E27FC236}">
                  <a16:creationId xmlns:a16="http://schemas.microsoft.com/office/drawing/2014/main" xmlns="" id="{D7310E9B-D91F-4904-93F5-41FE3BA33928}"/>
                </a:ext>
              </a:extLst>
            </p:cNvPr>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27" name="Freeform 16">
              <a:extLst>
                <a:ext uri="{FF2B5EF4-FFF2-40B4-BE49-F238E27FC236}">
                  <a16:creationId xmlns:a16="http://schemas.microsoft.com/office/drawing/2014/main" xmlns="" id="{7A683773-F169-462A-B590-64C11E6E857F}"/>
                </a:ext>
              </a:extLst>
            </p:cNvPr>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grpSp>
      <p:cxnSp>
        <p:nvCxnSpPr>
          <p:cNvPr id="528" name="Straight Connector 527">
            <a:extLst>
              <a:ext uri="{FF2B5EF4-FFF2-40B4-BE49-F238E27FC236}">
                <a16:creationId xmlns:a16="http://schemas.microsoft.com/office/drawing/2014/main" xmlns="" id="{F64AFC49-E3C4-42D8-B628-D5E7E0B0BD09}"/>
              </a:ext>
            </a:extLst>
          </p:cNvPr>
          <p:cNvCxnSpPr/>
          <p:nvPr/>
        </p:nvCxnSpPr>
        <p:spPr>
          <a:xfrm flipV="1">
            <a:off x="4343992" y="4649145"/>
            <a:ext cx="332" cy="418053"/>
          </a:xfrm>
          <a:prstGeom prst="line">
            <a:avLst/>
          </a:prstGeom>
          <a:noFill/>
          <a:ln w="38100" cap="flat" cmpd="sng" algn="ctr">
            <a:solidFill>
              <a:srgbClr val="5C2D91">
                <a:lumMod val="60000"/>
                <a:lumOff val="40000"/>
              </a:srgbClr>
            </a:solidFill>
            <a:prstDash val="solid"/>
            <a:headEnd type="triangle" w="med" len="med"/>
            <a:tailEnd type="none" w="med" len="med"/>
          </a:ln>
          <a:effectLst/>
        </p:spPr>
      </p:cxnSp>
      <p:cxnSp>
        <p:nvCxnSpPr>
          <p:cNvPr id="529" name="Straight Connector 528">
            <a:extLst>
              <a:ext uri="{FF2B5EF4-FFF2-40B4-BE49-F238E27FC236}">
                <a16:creationId xmlns:a16="http://schemas.microsoft.com/office/drawing/2014/main" xmlns="" id="{C9C4EA94-0A56-4465-BC02-6098B462ACAA}"/>
              </a:ext>
            </a:extLst>
          </p:cNvPr>
          <p:cNvCxnSpPr>
            <a:stCxn id="531" idx="3"/>
            <a:endCxn id="580" idx="0"/>
          </p:cNvCxnSpPr>
          <p:nvPr/>
        </p:nvCxnSpPr>
        <p:spPr>
          <a:xfrm flipH="1">
            <a:off x="3770609" y="4607679"/>
            <a:ext cx="331637" cy="348318"/>
          </a:xfrm>
          <a:prstGeom prst="line">
            <a:avLst/>
          </a:prstGeom>
          <a:noFill/>
          <a:ln w="38100" cap="flat" cmpd="sng" algn="ctr">
            <a:solidFill>
              <a:srgbClr val="5C2D91">
                <a:lumMod val="60000"/>
                <a:lumOff val="40000"/>
              </a:srgbClr>
            </a:solidFill>
            <a:prstDash val="solid"/>
            <a:headEnd type="none" w="med" len="med"/>
            <a:tailEnd type="triangle" w="med" len="med"/>
          </a:ln>
          <a:effectLst/>
        </p:spPr>
      </p:cxnSp>
      <p:grpSp>
        <p:nvGrpSpPr>
          <p:cNvPr id="530" name="Group 529">
            <a:extLst>
              <a:ext uri="{FF2B5EF4-FFF2-40B4-BE49-F238E27FC236}">
                <a16:creationId xmlns:a16="http://schemas.microsoft.com/office/drawing/2014/main" xmlns="" id="{26952F3F-8878-47A6-9D09-29329B703999}"/>
              </a:ext>
            </a:extLst>
          </p:cNvPr>
          <p:cNvGrpSpPr/>
          <p:nvPr/>
        </p:nvGrpSpPr>
        <p:grpSpPr>
          <a:xfrm>
            <a:off x="3996112" y="4155502"/>
            <a:ext cx="687928" cy="529758"/>
            <a:chOff x="7855959" y="4162671"/>
            <a:chExt cx="831580" cy="793483"/>
          </a:xfrm>
        </p:grpSpPr>
        <p:sp>
          <p:nvSpPr>
            <p:cNvPr id="531" name="Oval 530">
              <a:extLst>
                <a:ext uri="{FF2B5EF4-FFF2-40B4-BE49-F238E27FC236}">
                  <a16:creationId xmlns:a16="http://schemas.microsoft.com/office/drawing/2014/main" xmlns="" id="{33C2E47B-D96C-48E6-8A4B-A7893275F70F}"/>
                </a:ext>
              </a:extLst>
            </p:cNvPr>
            <p:cNvSpPr/>
            <p:nvPr/>
          </p:nvSpPr>
          <p:spPr bwMode="auto">
            <a:xfrm>
              <a:off x="7868052" y="4162671"/>
              <a:ext cx="793483" cy="793483"/>
            </a:xfrm>
            <a:prstGeom prst="ellipse">
              <a:avLst/>
            </a:prstGeom>
            <a:solidFill>
              <a:srgbClr val="79A500"/>
            </a:solidFill>
            <a:ln w="9525" cap="flat" cmpd="sng" algn="ctr">
              <a:noFill/>
              <a:prstDash val="solid"/>
              <a:headEnd type="none" w="med" len="med"/>
              <a:tailEnd type="none" w="med" len="med"/>
            </a:ln>
            <a:effectLst/>
          </p:spPr>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245" fontAlgn="base">
                <a:lnSpc>
                  <a:spcPct val="90000"/>
                </a:lnSpc>
                <a:spcBef>
                  <a:spcPct val="0"/>
                </a:spcBef>
                <a:spcAft>
                  <a:spcPct val="0"/>
                </a:spcAft>
                <a:defRPr/>
              </a:pPr>
              <a:endParaRPr lang="en-US" kern="0" dirty="0">
                <a:solidFill>
                  <a:srgbClr val="505050"/>
                </a:solidFill>
                <a:latin typeface="Segoe UI"/>
                <a:ea typeface="Segoe UI" pitchFamily="34" charset="0"/>
                <a:cs typeface="Segoe UI" pitchFamily="34" charset="0"/>
              </a:endParaRPr>
            </a:p>
          </p:txBody>
        </p:sp>
        <p:sp>
          <p:nvSpPr>
            <p:cNvPr id="532" name="Rectangle 531">
              <a:extLst>
                <a:ext uri="{FF2B5EF4-FFF2-40B4-BE49-F238E27FC236}">
                  <a16:creationId xmlns:a16="http://schemas.microsoft.com/office/drawing/2014/main" xmlns="" id="{90FF5EFB-5953-4542-8A3D-5880532CF987}"/>
                </a:ext>
              </a:extLst>
            </p:cNvPr>
            <p:cNvSpPr/>
            <p:nvPr/>
          </p:nvSpPr>
          <p:spPr>
            <a:xfrm>
              <a:off x="7855959" y="4213879"/>
              <a:ext cx="831580" cy="669610"/>
            </a:xfrm>
            <a:prstGeom prst="rect">
              <a:avLst/>
            </a:prstGeom>
            <a:noFill/>
            <a:ln w="10795" cap="flat" cmpd="sng" algn="ctr">
              <a:noFill/>
              <a:prstDash val="solid"/>
            </a:ln>
            <a:effectLst/>
          </p:spPr>
          <p:txBody>
            <a:bodyPr rtlCol="0" anchor="ctr"/>
            <a:lstStyle/>
            <a:p>
              <a:pPr algn="ctr" defTabSz="672358">
                <a:lnSpc>
                  <a:spcPct val="90000"/>
                </a:lnSpc>
                <a:defRPr/>
              </a:pPr>
              <a:r>
                <a:rPr lang="en-US" sz="735" b="1" kern="0" dirty="0">
                  <a:solidFill>
                    <a:srgbClr val="505050"/>
                  </a:solidFill>
                  <a:effectLst>
                    <a:outerShdw blurRad="38100" dist="38100" dir="2700000" algn="tl">
                      <a:srgbClr val="000000">
                        <a:alpha val="43137"/>
                      </a:srgbClr>
                    </a:outerShdw>
                  </a:effectLst>
                  <a:latin typeface="Segoe UI"/>
                </a:rPr>
                <a:t>External load balancer</a:t>
              </a:r>
            </a:p>
          </p:txBody>
        </p:sp>
      </p:grpSp>
      <p:cxnSp>
        <p:nvCxnSpPr>
          <p:cNvPr id="533" name="Straight Connector 532">
            <a:extLst>
              <a:ext uri="{FF2B5EF4-FFF2-40B4-BE49-F238E27FC236}">
                <a16:creationId xmlns:a16="http://schemas.microsoft.com/office/drawing/2014/main" xmlns="" id="{ADE8AA52-E811-4CB5-9CB0-C0585EB728DD}"/>
              </a:ext>
            </a:extLst>
          </p:cNvPr>
          <p:cNvCxnSpPr>
            <a:stCxn id="542" idx="2"/>
            <a:endCxn id="570" idx="3"/>
          </p:cNvCxnSpPr>
          <p:nvPr/>
        </p:nvCxnSpPr>
        <p:spPr>
          <a:xfrm flipH="1">
            <a:off x="4573682" y="5439849"/>
            <a:ext cx="373657" cy="1023"/>
          </a:xfrm>
          <a:prstGeom prst="line">
            <a:avLst/>
          </a:prstGeom>
          <a:noFill/>
          <a:ln w="38100" cap="flat" cmpd="sng" algn="ctr">
            <a:solidFill>
              <a:srgbClr val="5C2D91">
                <a:lumMod val="60000"/>
                <a:lumOff val="40000"/>
              </a:srgbClr>
            </a:solidFill>
            <a:prstDash val="solid"/>
            <a:headEnd type="triangle" w="med" len="med"/>
            <a:tailEnd type="none" w="med" len="med"/>
          </a:ln>
          <a:effectLst/>
        </p:spPr>
      </p:cxnSp>
      <p:sp>
        <p:nvSpPr>
          <p:cNvPr id="534" name="Freeform 29">
            <a:extLst>
              <a:ext uri="{FF2B5EF4-FFF2-40B4-BE49-F238E27FC236}">
                <a16:creationId xmlns:a16="http://schemas.microsoft.com/office/drawing/2014/main" xmlns="" id="{3AF94C23-895C-47D7-9297-9D0EA5C015C9}"/>
              </a:ext>
            </a:extLst>
          </p:cNvPr>
          <p:cNvSpPr>
            <a:spLocks/>
          </p:cNvSpPr>
          <p:nvPr/>
        </p:nvSpPr>
        <p:spPr bwMode="auto">
          <a:xfrm>
            <a:off x="3651728" y="5583021"/>
            <a:ext cx="2968761" cy="411594"/>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FBA00"/>
          </a:solidFill>
          <a:ln>
            <a:noFill/>
          </a:ln>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37" name="Rectangle 536">
            <a:extLst>
              <a:ext uri="{FF2B5EF4-FFF2-40B4-BE49-F238E27FC236}">
                <a16:creationId xmlns:a16="http://schemas.microsoft.com/office/drawing/2014/main" xmlns="" id="{4D3BDB5B-36CF-4FE7-8C92-8E18FAB41DB2}"/>
              </a:ext>
            </a:extLst>
          </p:cNvPr>
          <p:cNvSpPr/>
          <p:nvPr/>
        </p:nvSpPr>
        <p:spPr>
          <a:xfrm>
            <a:off x="4779766" y="3784968"/>
            <a:ext cx="1911101" cy="273280"/>
          </a:xfrm>
          <a:prstGeom prst="rect">
            <a:avLst/>
          </a:prstGeom>
        </p:spPr>
        <p:txBody>
          <a:bodyPr wrap="none">
            <a:spAutoFit/>
          </a:bodyPr>
          <a:lstStyle/>
          <a:p>
            <a:r>
              <a:rPr lang="en-US" sz="1176" dirty="0">
                <a:solidFill>
                  <a:srgbClr val="505050"/>
                </a:solidFill>
                <a:latin typeface="Segoe UI"/>
              </a:rPr>
              <a:t>Customer Virtual Network</a:t>
            </a:r>
          </a:p>
        </p:txBody>
      </p:sp>
      <p:sp>
        <p:nvSpPr>
          <p:cNvPr id="538" name="Freeform 29">
            <a:extLst>
              <a:ext uri="{FF2B5EF4-FFF2-40B4-BE49-F238E27FC236}">
                <a16:creationId xmlns:a16="http://schemas.microsoft.com/office/drawing/2014/main" xmlns="" id="{047E7760-8456-4572-92DB-133476581C5E}"/>
              </a:ext>
            </a:extLst>
          </p:cNvPr>
          <p:cNvSpPr>
            <a:spLocks/>
          </p:cNvSpPr>
          <p:nvPr/>
        </p:nvSpPr>
        <p:spPr bwMode="auto">
          <a:xfrm>
            <a:off x="2927421" y="5623740"/>
            <a:ext cx="2350248" cy="3783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39" name="Freeform 55">
            <a:extLst>
              <a:ext uri="{FF2B5EF4-FFF2-40B4-BE49-F238E27FC236}">
                <a16:creationId xmlns:a16="http://schemas.microsoft.com/office/drawing/2014/main" xmlns="" id="{C240652C-48E8-4CCA-BDC1-0D9B425292E8}"/>
              </a:ext>
            </a:extLst>
          </p:cNvPr>
          <p:cNvSpPr>
            <a:spLocks/>
          </p:cNvSpPr>
          <p:nvPr/>
        </p:nvSpPr>
        <p:spPr bwMode="auto">
          <a:xfrm>
            <a:off x="3336596" y="5713065"/>
            <a:ext cx="485505" cy="104684"/>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40" name="Oval 539">
            <a:extLst>
              <a:ext uri="{FF2B5EF4-FFF2-40B4-BE49-F238E27FC236}">
                <a16:creationId xmlns:a16="http://schemas.microsoft.com/office/drawing/2014/main" xmlns="" id="{4553A05F-5A4E-42D1-BAFD-7C935A4315CB}"/>
              </a:ext>
            </a:extLst>
          </p:cNvPr>
          <p:cNvSpPr/>
          <p:nvPr/>
        </p:nvSpPr>
        <p:spPr bwMode="auto">
          <a:xfrm>
            <a:off x="5859586" y="5408563"/>
            <a:ext cx="1166113" cy="134237"/>
          </a:xfrm>
          <a:prstGeom prst="ellipse">
            <a:avLst/>
          </a:prstGeom>
          <a:noFill/>
          <a:ln w="28575" cap="rnd" cmpd="sng" algn="ctr">
            <a:solidFill>
              <a:srgbClr val="505050"/>
            </a:solidFill>
            <a:prstDash val="sysDot"/>
            <a:headEnd type="none" w="med" len="med"/>
            <a:tailEnd type="none" w="med" len="med"/>
          </a:ln>
          <a:effectLst/>
        </p:spPr>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245" fontAlgn="base">
              <a:lnSpc>
                <a:spcPct val="90000"/>
              </a:lnSpc>
              <a:spcBef>
                <a:spcPct val="0"/>
              </a:spcBef>
              <a:spcAft>
                <a:spcPct val="0"/>
              </a:spcAft>
              <a:defRPr/>
            </a:pPr>
            <a:endParaRPr lang="en-US" kern="0" dirty="0">
              <a:solidFill>
                <a:srgbClr val="505050"/>
              </a:solidFill>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xmlns="" id="{BDCFC8D0-2395-4E70-8D3D-9FE03373C165}"/>
              </a:ext>
            </a:extLst>
          </p:cNvPr>
          <p:cNvGrpSpPr/>
          <p:nvPr/>
        </p:nvGrpSpPr>
        <p:grpSpPr>
          <a:xfrm>
            <a:off x="4930046" y="5101030"/>
            <a:ext cx="710173" cy="677637"/>
            <a:chOff x="7830149" y="4162671"/>
            <a:chExt cx="831580" cy="793483"/>
          </a:xfrm>
        </p:grpSpPr>
        <p:sp>
          <p:nvSpPr>
            <p:cNvPr id="542" name="Oval 541">
              <a:extLst>
                <a:ext uri="{FF2B5EF4-FFF2-40B4-BE49-F238E27FC236}">
                  <a16:creationId xmlns:a16="http://schemas.microsoft.com/office/drawing/2014/main" xmlns="" id="{DEB849F3-F78E-4B96-98EC-EFCA29A1D94C}"/>
                </a:ext>
              </a:extLst>
            </p:cNvPr>
            <p:cNvSpPr/>
            <p:nvPr/>
          </p:nvSpPr>
          <p:spPr bwMode="auto">
            <a:xfrm>
              <a:off x="7850397" y="4162671"/>
              <a:ext cx="793483" cy="793483"/>
            </a:xfrm>
            <a:prstGeom prst="ellipse">
              <a:avLst/>
            </a:prstGeom>
            <a:solidFill>
              <a:srgbClr val="B4009E">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245" fontAlgn="base">
                <a:lnSpc>
                  <a:spcPct val="90000"/>
                </a:lnSpc>
                <a:spcBef>
                  <a:spcPct val="0"/>
                </a:spcBef>
                <a:spcAft>
                  <a:spcPct val="0"/>
                </a:spcAft>
                <a:defRPr/>
              </a:pPr>
              <a:endParaRPr lang="en-US" kern="0" dirty="0">
                <a:solidFill>
                  <a:srgbClr val="505050"/>
                </a:solidFill>
                <a:latin typeface="Segoe UI"/>
                <a:ea typeface="Segoe UI" pitchFamily="34" charset="0"/>
                <a:cs typeface="Segoe UI" pitchFamily="34" charset="0"/>
              </a:endParaRPr>
            </a:p>
          </p:txBody>
        </p:sp>
        <p:sp>
          <p:nvSpPr>
            <p:cNvPr id="543" name="Rectangle 542">
              <a:extLst>
                <a:ext uri="{FF2B5EF4-FFF2-40B4-BE49-F238E27FC236}">
                  <a16:creationId xmlns:a16="http://schemas.microsoft.com/office/drawing/2014/main" xmlns="" id="{A0AD16D7-3439-4800-8466-9A95830EE1B3}"/>
                </a:ext>
              </a:extLst>
            </p:cNvPr>
            <p:cNvSpPr/>
            <p:nvPr/>
          </p:nvSpPr>
          <p:spPr>
            <a:xfrm>
              <a:off x="7830149" y="4224845"/>
              <a:ext cx="831580" cy="669610"/>
            </a:xfrm>
            <a:prstGeom prst="rect">
              <a:avLst/>
            </a:prstGeom>
            <a:noFill/>
            <a:ln w="10795" cap="flat" cmpd="sng" algn="ctr">
              <a:noFill/>
              <a:prstDash val="solid"/>
            </a:ln>
            <a:effectLst/>
          </p:spPr>
          <p:txBody>
            <a:bodyPr rtlCol="0" anchor="ctr"/>
            <a:lstStyle/>
            <a:p>
              <a:pPr algn="ctr" defTabSz="672358">
                <a:lnSpc>
                  <a:spcPct val="90000"/>
                </a:lnSpc>
                <a:defRPr/>
              </a:pPr>
              <a:r>
                <a:rPr lang="es-ES" sz="882" b="1" kern="0" dirty="0">
                  <a:solidFill>
                    <a:srgbClr val="505050"/>
                  </a:solidFill>
                  <a:latin typeface="Segoe UI"/>
                </a:rPr>
                <a:t>Internal</a:t>
              </a:r>
            </a:p>
            <a:p>
              <a:pPr algn="ctr" defTabSz="672358">
                <a:lnSpc>
                  <a:spcPct val="90000"/>
                </a:lnSpc>
                <a:defRPr/>
              </a:pPr>
              <a:r>
                <a:rPr lang="es-ES" sz="882" b="1" kern="0" dirty="0">
                  <a:solidFill>
                    <a:srgbClr val="505050"/>
                  </a:solidFill>
                  <a:latin typeface="Segoe UI"/>
                </a:rPr>
                <a:t> load balancer</a:t>
              </a:r>
              <a:endParaRPr lang="en-US" sz="882" b="1" kern="0" dirty="0">
                <a:solidFill>
                  <a:srgbClr val="505050"/>
                </a:solidFill>
                <a:latin typeface="Segoe UI"/>
              </a:endParaRPr>
            </a:p>
          </p:txBody>
        </p:sp>
      </p:grpSp>
      <p:sp>
        <p:nvSpPr>
          <p:cNvPr id="544" name="TextBox 543">
            <a:extLst>
              <a:ext uri="{FF2B5EF4-FFF2-40B4-BE49-F238E27FC236}">
                <a16:creationId xmlns:a16="http://schemas.microsoft.com/office/drawing/2014/main" xmlns="" id="{AC683C24-E76E-4A4E-A61D-C46EBD8FF6FA}"/>
              </a:ext>
            </a:extLst>
          </p:cNvPr>
          <p:cNvSpPr txBox="1"/>
          <p:nvPr/>
        </p:nvSpPr>
        <p:spPr>
          <a:xfrm>
            <a:off x="7680720" y="4242027"/>
            <a:ext cx="1184026" cy="454227"/>
          </a:xfrm>
          <a:prstGeom prst="rect">
            <a:avLst/>
          </a:prstGeom>
          <a:noFill/>
        </p:spPr>
        <p:txBody>
          <a:bodyPr wrap="square" rtlCol="0">
            <a:spAutoFit/>
          </a:bodyPr>
          <a:lstStyle/>
          <a:p>
            <a:r>
              <a:rPr lang="en-US" sz="1176" dirty="0">
                <a:solidFill>
                  <a:srgbClr val="505050"/>
                </a:solidFill>
                <a:latin typeface="Segoe UI"/>
              </a:rPr>
              <a:t>Customer </a:t>
            </a:r>
            <a:br>
              <a:rPr lang="en-US" sz="1176" dirty="0">
                <a:solidFill>
                  <a:srgbClr val="505050"/>
                </a:solidFill>
                <a:latin typeface="Segoe UI"/>
              </a:rPr>
            </a:br>
            <a:r>
              <a:rPr lang="en-US" sz="1176" dirty="0">
                <a:solidFill>
                  <a:srgbClr val="505050"/>
                </a:solidFill>
                <a:latin typeface="Segoe UI"/>
              </a:rPr>
              <a:t>on-premises</a:t>
            </a:r>
          </a:p>
        </p:txBody>
      </p:sp>
      <p:grpSp>
        <p:nvGrpSpPr>
          <p:cNvPr id="545" name="Group 544">
            <a:extLst>
              <a:ext uri="{FF2B5EF4-FFF2-40B4-BE49-F238E27FC236}">
                <a16:creationId xmlns:a16="http://schemas.microsoft.com/office/drawing/2014/main" xmlns="" id="{BE464A0C-C4DC-4722-B508-6521805BAC6E}"/>
              </a:ext>
            </a:extLst>
          </p:cNvPr>
          <p:cNvGrpSpPr/>
          <p:nvPr/>
        </p:nvGrpSpPr>
        <p:grpSpPr>
          <a:xfrm>
            <a:off x="6363323" y="4810054"/>
            <a:ext cx="490396" cy="663678"/>
            <a:chOff x="10520791" y="5710226"/>
            <a:chExt cx="813223" cy="1100576"/>
          </a:xfrm>
        </p:grpSpPr>
        <p:sp>
          <p:nvSpPr>
            <p:cNvPr id="546" name="Rectangle 5">
              <a:extLst>
                <a:ext uri="{FF2B5EF4-FFF2-40B4-BE49-F238E27FC236}">
                  <a16:creationId xmlns:a16="http://schemas.microsoft.com/office/drawing/2014/main" xmlns="" id="{2E0AD68E-0922-46C2-8D57-B97E82BD5F93}"/>
                </a:ext>
              </a:extLst>
            </p:cNvPr>
            <p:cNvSpPr>
              <a:spLocks noChangeArrowheads="1"/>
            </p:cNvSpPr>
            <p:nvPr/>
          </p:nvSpPr>
          <p:spPr bwMode="auto">
            <a:xfrm>
              <a:off x="10520791" y="5710226"/>
              <a:ext cx="813223" cy="1100576"/>
            </a:xfrm>
            <a:prstGeom prst="rect">
              <a:avLst/>
            </a:prstGeom>
            <a:solidFill>
              <a:srgbClr val="00B0F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47" name="Freeform 6">
              <a:extLst>
                <a:ext uri="{FF2B5EF4-FFF2-40B4-BE49-F238E27FC236}">
                  <a16:creationId xmlns:a16="http://schemas.microsoft.com/office/drawing/2014/main" xmlns="" id="{E248C431-2A8B-4F0A-90CF-4DC89D72DC6A}"/>
                </a:ext>
              </a:extLst>
            </p:cNvPr>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9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48" name="Freeform 7">
              <a:extLst>
                <a:ext uri="{FF2B5EF4-FFF2-40B4-BE49-F238E27FC236}">
                  <a16:creationId xmlns:a16="http://schemas.microsoft.com/office/drawing/2014/main" xmlns="" id="{C88A8070-104F-4E7F-8AEE-8BB4F1BD8A0F}"/>
                </a:ext>
              </a:extLst>
            </p:cNvPr>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9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49" name="Freeform 8">
              <a:extLst>
                <a:ext uri="{FF2B5EF4-FFF2-40B4-BE49-F238E27FC236}">
                  <a16:creationId xmlns:a16="http://schemas.microsoft.com/office/drawing/2014/main" xmlns="" id="{147974B0-FFFB-4D6D-B1D2-BFDB7F83FE70}"/>
                </a:ext>
              </a:extLst>
            </p:cNvPr>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9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50" name="Freeform 9">
              <a:extLst>
                <a:ext uri="{FF2B5EF4-FFF2-40B4-BE49-F238E27FC236}">
                  <a16:creationId xmlns:a16="http://schemas.microsoft.com/office/drawing/2014/main" xmlns="" id="{67B44512-A77C-4326-A7D7-930DD5452F58}"/>
                </a:ext>
              </a:extLst>
            </p:cNvPr>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9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51" name="Oval 14">
              <a:extLst>
                <a:ext uri="{FF2B5EF4-FFF2-40B4-BE49-F238E27FC236}">
                  <a16:creationId xmlns:a16="http://schemas.microsoft.com/office/drawing/2014/main" xmlns="" id="{9DEF9CE6-7DAD-4BB8-B584-FF071CEBE8DD}"/>
                </a:ext>
              </a:extLst>
            </p:cNvPr>
            <p:cNvSpPr>
              <a:spLocks noChangeArrowheads="1"/>
            </p:cNvSpPr>
            <p:nvPr/>
          </p:nvSpPr>
          <p:spPr bwMode="auto">
            <a:xfrm>
              <a:off x="11124807" y="5862451"/>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52" name="Oval 15">
              <a:extLst>
                <a:ext uri="{FF2B5EF4-FFF2-40B4-BE49-F238E27FC236}">
                  <a16:creationId xmlns:a16="http://schemas.microsoft.com/office/drawing/2014/main" xmlns="" id="{32180DAE-193B-4BC4-9A0F-9CD181FD0DA1}"/>
                </a:ext>
              </a:extLst>
            </p:cNvPr>
            <p:cNvSpPr>
              <a:spLocks noChangeArrowheads="1"/>
            </p:cNvSpPr>
            <p:nvPr/>
          </p:nvSpPr>
          <p:spPr bwMode="auto">
            <a:xfrm>
              <a:off x="11124807" y="6061076"/>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53" name="Oval 16">
              <a:extLst>
                <a:ext uri="{FF2B5EF4-FFF2-40B4-BE49-F238E27FC236}">
                  <a16:creationId xmlns:a16="http://schemas.microsoft.com/office/drawing/2014/main" xmlns="" id="{9CDB6BBC-7B55-40DD-8A0A-8AA0912AE87A}"/>
                </a:ext>
              </a:extLst>
            </p:cNvPr>
            <p:cNvSpPr>
              <a:spLocks noChangeArrowheads="1"/>
            </p:cNvSpPr>
            <p:nvPr/>
          </p:nvSpPr>
          <p:spPr bwMode="auto">
            <a:xfrm>
              <a:off x="11124807" y="6259701"/>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54" name="Oval 17">
              <a:extLst>
                <a:ext uri="{FF2B5EF4-FFF2-40B4-BE49-F238E27FC236}">
                  <a16:creationId xmlns:a16="http://schemas.microsoft.com/office/drawing/2014/main" xmlns="" id="{6E084E2E-2BFC-4E2A-BBD7-58A66B6668C9}"/>
                </a:ext>
              </a:extLst>
            </p:cNvPr>
            <p:cNvSpPr>
              <a:spLocks noChangeArrowheads="1"/>
            </p:cNvSpPr>
            <p:nvPr/>
          </p:nvSpPr>
          <p:spPr bwMode="auto">
            <a:xfrm>
              <a:off x="11124807" y="6458325"/>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grpSp>
      <p:grpSp>
        <p:nvGrpSpPr>
          <p:cNvPr id="555" name="Group 554">
            <a:extLst>
              <a:ext uri="{FF2B5EF4-FFF2-40B4-BE49-F238E27FC236}">
                <a16:creationId xmlns:a16="http://schemas.microsoft.com/office/drawing/2014/main" xmlns="" id="{7371D5BC-688D-4335-B4FA-894F438DAB1D}"/>
              </a:ext>
            </a:extLst>
          </p:cNvPr>
          <p:cNvGrpSpPr/>
          <p:nvPr/>
        </p:nvGrpSpPr>
        <p:grpSpPr>
          <a:xfrm>
            <a:off x="6002411" y="4782699"/>
            <a:ext cx="517674" cy="700594"/>
            <a:chOff x="10520791" y="5710226"/>
            <a:chExt cx="813223" cy="1100576"/>
          </a:xfrm>
        </p:grpSpPr>
        <p:sp>
          <p:nvSpPr>
            <p:cNvPr id="556" name="Rectangle 5">
              <a:extLst>
                <a:ext uri="{FF2B5EF4-FFF2-40B4-BE49-F238E27FC236}">
                  <a16:creationId xmlns:a16="http://schemas.microsoft.com/office/drawing/2014/main" xmlns="" id="{881B6978-203D-4E93-9CC7-20ACBB2D310B}"/>
                </a:ext>
              </a:extLst>
            </p:cNvPr>
            <p:cNvSpPr>
              <a:spLocks noChangeArrowheads="1"/>
            </p:cNvSpPr>
            <p:nvPr/>
          </p:nvSpPr>
          <p:spPr bwMode="auto">
            <a:xfrm>
              <a:off x="10520791" y="5710226"/>
              <a:ext cx="813223" cy="1100576"/>
            </a:xfrm>
            <a:prstGeom prst="rect">
              <a:avLst/>
            </a:prstGeom>
            <a:solidFill>
              <a:srgbClr val="008EC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57" name="Freeform 6">
              <a:extLst>
                <a:ext uri="{FF2B5EF4-FFF2-40B4-BE49-F238E27FC236}">
                  <a16:creationId xmlns:a16="http://schemas.microsoft.com/office/drawing/2014/main" xmlns="" id="{C047D241-1942-4BB3-93A2-44CA8E6CA2B0}"/>
                </a:ext>
              </a:extLst>
            </p:cNvPr>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9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58" name="Freeform 7">
              <a:extLst>
                <a:ext uri="{FF2B5EF4-FFF2-40B4-BE49-F238E27FC236}">
                  <a16:creationId xmlns:a16="http://schemas.microsoft.com/office/drawing/2014/main" xmlns="" id="{15E6CBCC-CF1F-4183-98A0-E87C84058B21}"/>
                </a:ext>
              </a:extLst>
            </p:cNvPr>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9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59" name="Freeform 8">
              <a:extLst>
                <a:ext uri="{FF2B5EF4-FFF2-40B4-BE49-F238E27FC236}">
                  <a16:creationId xmlns:a16="http://schemas.microsoft.com/office/drawing/2014/main" xmlns="" id="{00432D99-4E90-4317-85BA-73372A02AFA0}"/>
                </a:ext>
              </a:extLst>
            </p:cNvPr>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9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60" name="Freeform 9">
              <a:extLst>
                <a:ext uri="{FF2B5EF4-FFF2-40B4-BE49-F238E27FC236}">
                  <a16:creationId xmlns:a16="http://schemas.microsoft.com/office/drawing/2014/main" xmlns="" id="{5DB30466-6090-4213-8EC9-7A27FDA1FD86}"/>
                </a:ext>
              </a:extLst>
            </p:cNvPr>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9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61" name="Oval 14">
              <a:extLst>
                <a:ext uri="{FF2B5EF4-FFF2-40B4-BE49-F238E27FC236}">
                  <a16:creationId xmlns:a16="http://schemas.microsoft.com/office/drawing/2014/main" xmlns="" id="{C955CE40-7329-43B7-AEAF-1AF42661687A}"/>
                </a:ext>
              </a:extLst>
            </p:cNvPr>
            <p:cNvSpPr>
              <a:spLocks noChangeArrowheads="1"/>
            </p:cNvSpPr>
            <p:nvPr/>
          </p:nvSpPr>
          <p:spPr bwMode="auto">
            <a:xfrm>
              <a:off x="11124807" y="5862451"/>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62" name="Oval 15">
              <a:extLst>
                <a:ext uri="{FF2B5EF4-FFF2-40B4-BE49-F238E27FC236}">
                  <a16:creationId xmlns:a16="http://schemas.microsoft.com/office/drawing/2014/main" xmlns="" id="{65FB7E26-8D1F-4AD5-B640-6381E98E5AD7}"/>
                </a:ext>
              </a:extLst>
            </p:cNvPr>
            <p:cNvSpPr>
              <a:spLocks noChangeArrowheads="1"/>
            </p:cNvSpPr>
            <p:nvPr/>
          </p:nvSpPr>
          <p:spPr bwMode="auto">
            <a:xfrm>
              <a:off x="11124807" y="6061076"/>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63" name="Oval 16">
              <a:extLst>
                <a:ext uri="{FF2B5EF4-FFF2-40B4-BE49-F238E27FC236}">
                  <a16:creationId xmlns:a16="http://schemas.microsoft.com/office/drawing/2014/main" xmlns="" id="{794699E7-1AE5-4971-8BFE-AD703F6D481B}"/>
                </a:ext>
              </a:extLst>
            </p:cNvPr>
            <p:cNvSpPr>
              <a:spLocks noChangeArrowheads="1"/>
            </p:cNvSpPr>
            <p:nvPr/>
          </p:nvSpPr>
          <p:spPr bwMode="auto">
            <a:xfrm>
              <a:off x="11124807" y="6259701"/>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64" name="Oval 17">
              <a:extLst>
                <a:ext uri="{FF2B5EF4-FFF2-40B4-BE49-F238E27FC236}">
                  <a16:creationId xmlns:a16="http://schemas.microsoft.com/office/drawing/2014/main" xmlns="" id="{9AF1D9FF-01CA-4750-BFEC-A34EE8372764}"/>
                </a:ext>
              </a:extLst>
            </p:cNvPr>
            <p:cNvSpPr>
              <a:spLocks noChangeArrowheads="1"/>
            </p:cNvSpPr>
            <p:nvPr/>
          </p:nvSpPr>
          <p:spPr bwMode="auto">
            <a:xfrm>
              <a:off x="11124807" y="6458325"/>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grpSp>
      <p:sp>
        <p:nvSpPr>
          <p:cNvPr id="565" name="TextBox 564">
            <a:extLst>
              <a:ext uri="{FF2B5EF4-FFF2-40B4-BE49-F238E27FC236}">
                <a16:creationId xmlns:a16="http://schemas.microsoft.com/office/drawing/2014/main" xmlns="" id="{C12625B7-28C9-4C98-9EB7-AB010C744E6E}"/>
              </a:ext>
            </a:extLst>
          </p:cNvPr>
          <p:cNvSpPr txBox="1"/>
          <p:nvPr/>
        </p:nvSpPr>
        <p:spPr>
          <a:xfrm>
            <a:off x="5929887" y="5302047"/>
            <a:ext cx="678297" cy="219291"/>
          </a:xfrm>
          <a:prstGeom prst="rect">
            <a:avLst/>
          </a:prstGeom>
          <a:noFill/>
        </p:spPr>
        <p:txBody>
          <a:bodyPr wrap="square" rtlCol="0">
            <a:spAutoFit/>
          </a:bodyPr>
          <a:lstStyle/>
          <a:p>
            <a:r>
              <a:rPr lang="en-US" sz="825" dirty="0">
                <a:solidFill>
                  <a:srgbClr val="505050"/>
                </a:solidFill>
                <a:effectLst>
                  <a:outerShdw blurRad="38100" dist="38100" dir="2700000" algn="tl">
                    <a:srgbClr val="000000">
                      <a:alpha val="43137"/>
                    </a:srgbClr>
                  </a:outerShdw>
                </a:effectLst>
                <a:latin typeface="Segoe UI"/>
              </a:rPr>
              <a:t>Back end</a:t>
            </a:r>
          </a:p>
        </p:txBody>
      </p:sp>
      <p:sp>
        <p:nvSpPr>
          <p:cNvPr id="566" name="Oval 565">
            <a:extLst>
              <a:ext uri="{FF2B5EF4-FFF2-40B4-BE49-F238E27FC236}">
                <a16:creationId xmlns:a16="http://schemas.microsoft.com/office/drawing/2014/main" xmlns="" id="{9E33C3DF-10B8-4EA9-B0D2-BE6844F108EC}"/>
              </a:ext>
            </a:extLst>
          </p:cNvPr>
          <p:cNvSpPr/>
          <p:nvPr/>
        </p:nvSpPr>
        <p:spPr bwMode="auto">
          <a:xfrm>
            <a:off x="3364322" y="5725032"/>
            <a:ext cx="1311521" cy="132204"/>
          </a:xfrm>
          <a:prstGeom prst="ellipse">
            <a:avLst/>
          </a:prstGeom>
          <a:noFill/>
          <a:ln w="19050" cap="flat" cmpd="sng" algn="ctr">
            <a:solidFill>
              <a:srgbClr val="FF0000"/>
            </a:solidFill>
            <a:prstDash val="dash"/>
            <a:headEnd type="none" w="med" len="med"/>
            <a:tailEnd type="none" w="med" len="med"/>
          </a:ln>
          <a:effectLst/>
        </p:spPr>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245" fontAlgn="base">
              <a:lnSpc>
                <a:spcPct val="90000"/>
              </a:lnSpc>
              <a:spcBef>
                <a:spcPct val="0"/>
              </a:spcBef>
              <a:spcAft>
                <a:spcPct val="0"/>
              </a:spcAft>
              <a:defRPr/>
            </a:pPr>
            <a:endParaRPr lang="en-US" kern="0" dirty="0">
              <a:solidFill>
                <a:srgbClr val="505050"/>
              </a:solidFill>
              <a:latin typeface="Segoe UI"/>
              <a:ea typeface="Segoe UI" pitchFamily="34" charset="0"/>
              <a:cs typeface="Segoe UI" pitchFamily="34" charset="0"/>
            </a:endParaRPr>
          </a:p>
        </p:txBody>
      </p:sp>
      <p:grpSp>
        <p:nvGrpSpPr>
          <p:cNvPr id="567" name="Group 566">
            <a:extLst>
              <a:ext uri="{FF2B5EF4-FFF2-40B4-BE49-F238E27FC236}">
                <a16:creationId xmlns:a16="http://schemas.microsoft.com/office/drawing/2014/main" xmlns="" id="{349131FB-7BE7-496D-B8C4-56E2BD0DE7E5}"/>
              </a:ext>
            </a:extLst>
          </p:cNvPr>
          <p:cNvGrpSpPr/>
          <p:nvPr/>
        </p:nvGrpSpPr>
        <p:grpSpPr>
          <a:xfrm>
            <a:off x="4031937" y="5065895"/>
            <a:ext cx="646349" cy="753424"/>
            <a:chOff x="6060998" y="5195244"/>
            <a:chExt cx="1141909" cy="1331079"/>
          </a:xfrm>
        </p:grpSpPr>
        <p:sp>
          <p:nvSpPr>
            <p:cNvPr id="568" name="Freeform 55">
              <a:extLst>
                <a:ext uri="{FF2B5EF4-FFF2-40B4-BE49-F238E27FC236}">
                  <a16:creationId xmlns:a16="http://schemas.microsoft.com/office/drawing/2014/main" xmlns="" id="{7F7AF431-76E5-4B5F-A3FC-5BD3C8429526}"/>
                </a:ext>
              </a:extLst>
            </p:cNvPr>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grpSp>
          <p:nvGrpSpPr>
            <p:cNvPr id="569" name="Group 568">
              <a:extLst>
                <a:ext uri="{FF2B5EF4-FFF2-40B4-BE49-F238E27FC236}">
                  <a16:creationId xmlns:a16="http://schemas.microsoft.com/office/drawing/2014/main" xmlns="" id="{28851B4D-1F43-4311-BD5E-0A400DA0EAC6}"/>
                </a:ext>
              </a:extLst>
            </p:cNvPr>
            <p:cNvGrpSpPr/>
            <p:nvPr/>
          </p:nvGrpSpPr>
          <p:grpSpPr>
            <a:xfrm>
              <a:off x="6060998" y="5195244"/>
              <a:ext cx="957102" cy="1324945"/>
              <a:chOff x="13103226" y="2775830"/>
              <a:chExt cx="1039812" cy="1407232"/>
            </a:xfrm>
          </p:grpSpPr>
          <p:sp>
            <p:nvSpPr>
              <p:cNvPr id="570" name="Rectangle 5">
                <a:extLst>
                  <a:ext uri="{FF2B5EF4-FFF2-40B4-BE49-F238E27FC236}">
                    <a16:creationId xmlns:a16="http://schemas.microsoft.com/office/drawing/2014/main" xmlns="" id="{23AF7B7B-9B02-4FDC-85E2-D12387B6AEDE}"/>
                  </a:ext>
                </a:extLst>
              </p:cNvPr>
              <p:cNvSpPr>
                <a:spLocks noChangeArrowheads="1"/>
              </p:cNvSpPr>
              <p:nvPr/>
            </p:nvSpPr>
            <p:spPr bwMode="auto">
              <a:xfrm>
                <a:off x="13103226" y="2775830"/>
                <a:ext cx="1039812" cy="1407232"/>
              </a:xfrm>
              <a:prstGeom prst="rect">
                <a:avLst/>
              </a:prstGeom>
              <a:solidFill>
                <a:srgbClr val="5C2D91">
                  <a:lumMod val="40000"/>
                  <a:lumOff val="60000"/>
                </a:srgbClr>
              </a:solidFill>
              <a:ln>
                <a:noFill/>
              </a:ln>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sp>
            <p:nvSpPr>
              <p:cNvPr id="571" name="Freeform 6">
                <a:extLst>
                  <a:ext uri="{FF2B5EF4-FFF2-40B4-BE49-F238E27FC236}">
                    <a16:creationId xmlns:a16="http://schemas.microsoft.com/office/drawing/2014/main" xmlns="" id="{ADF280B0-DAEE-4F8C-B5B8-14350C9051AE}"/>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sp>
            <p:nvSpPr>
              <p:cNvPr id="572" name="Freeform 7">
                <a:extLst>
                  <a:ext uri="{FF2B5EF4-FFF2-40B4-BE49-F238E27FC236}">
                    <a16:creationId xmlns:a16="http://schemas.microsoft.com/office/drawing/2014/main" xmlns="" id="{1D98C020-F113-4BD2-AD49-5243B94E7C52}"/>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sp>
            <p:nvSpPr>
              <p:cNvPr id="573" name="Freeform 8">
                <a:extLst>
                  <a:ext uri="{FF2B5EF4-FFF2-40B4-BE49-F238E27FC236}">
                    <a16:creationId xmlns:a16="http://schemas.microsoft.com/office/drawing/2014/main" xmlns="" id="{7FB5C09E-6984-4084-AC73-C3BF83E99CAA}"/>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sp>
            <p:nvSpPr>
              <p:cNvPr id="574" name="Freeform 9">
                <a:extLst>
                  <a:ext uri="{FF2B5EF4-FFF2-40B4-BE49-F238E27FC236}">
                    <a16:creationId xmlns:a16="http://schemas.microsoft.com/office/drawing/2014/main" xmlns="" id="{833BFCA3-6F2C-487C-A105-9BAFCE3E1981}"/>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sp>
            <p:nvSpPr>
              <p:cNvPr id="575" name="Oval 14">
                <a:extLst>
                  <a:ext uri="{FF2B5EF4-FFF2-40B4-BE49-F238E27FC236}">
                    <a16:creationId xmlns:a16="http://schemas.microsoft.com/office/drawing/2014/main" xmlns="" id="{DDBE2EA7-1BEA-4582-964A-9101746F203D}"/>
                  </a:ext>
                </a:extLst>
              </p:cNvPr>
              <p:cNvSpPr>
                <a:spLocks noChangeArrowheads="1"/>
              </p:cNvSpPr>
              <p:nvPr/>
            </p:nvSpPr>
            <p:spPr bwMode="auto">
              <a:xfrm>
                <a:off x="13875539" y="2970470"/>
                <a:ext cx="79105" cy="79105"/>
              </a:xfrm>
              <a:prstGeom prst="ellipse">
                <a:avLst/>
              </a:prstGeom>
              <a:solidFill>
                <a:srgbClr val="002050"/>
              </a:solidFill>
              <a:ln>
                <a:noFill/>
              </a:ln>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sp>
            <p:nvSpPr>
              <p:cNvPr id="576" name="Oval 15">
                <a:extLst>
                  <a:ext uri="{FF2B5EF4-FFF2-40B4-BE49-F238E27FC236}">
                    <a16:creationId xmlns:a16="http://schemas.microsoft.com/office/drawing/2014/main" xmlns="" id="{4E864128-7752-4167-B81A-A6F143ACF138}"/>
                  </a:ext>
                </a:extLst>
              </p:cNvPr>
              <p:cNvSpPr>
                <a:spLocks noChangeArrowheads="1"/>
              </p:cNvSpPr>
              <p:nvPr/>
            </p:nvSpPr>
            <p:spPr bwMode="auto">
              <a:xfrm>
                <a:off x="13875539" y="3224438"/>
                <a:ext cx="79105" cy="79105"/>
              </a:xfrm>
              <a:prstGeom prst="ellipse">
                <a:avLst/>
              </a:prstGeom>
              <a:solidFill>
                <a:srgbClr val="002050"/>
              </a:solidFill>
              <a:ln>
                <a:noFill/>
              </a:ln>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sp>
            <p:nvSpPr>
              <p:cNvPr id="577" name="Oval 16">
                <a:extLst>
                  <a:ext uri="{FF2B5EF4-FFF2-40B4-BE49-F238E27FC236}">
                    <a16:creationId xmlns:a16="http://schemas.microsoft.com/office/drawing/2014/main" xmlns="" id="{FF6AB931-A077-4E7F-858E-AAE8077BC2DE}"/>
                  </a:ext>
                </a:extLst>
              </p:cNvPr>
              <p:cNvSpPr>
                <a:spLocks noChangeArrowheads="1"/>
              </p:cNvSpPr>
              <p:nvPr/>
            </p:nvSpPr>
            <p:spPr bwMode="auto">
              <a:xfrm>
                <a:off x="13875539" y="3478406"/>
                <a:ext cx="79105" cy="79105"/>
              </a:xfrm>
              <a:prstGeom prst="ellipse">
                <a:avLst/>
              </a:prstGeom>
              <a:solidFill>
                <a:srgbClr val="002050"/>
              </a:solidFill>
              <a:ln>
                <a:noFill/>
              </a:ln>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sp>
            <p:nvSpPr>
              <p:cNvPr id="578" name="Oval 17">
                <a:extLst>
                  <a:ext uri="{FF2B5EF4-FFF2-40B4-BE49-F238E27FC236}">
                    <a16:creationId xmlns:a16="http://schemas.microsoft.com/office/drawing/2014/main" xmlns="" id="{DB78B8FA-22AF-4C0C-822A-6D619B24EA35}"/>
                  </a:ext>
                </a:extLst>
              </p:cNvPr>
              <p:cNvSpPr>
                <a:spLocks noChangeArrowheads="1"/>
              </p:cNvSpPr>
              <p:nvPr/>
            </p:nvSpPr>
            <p:spPr bwMode="auto">
              <a:xfrm>
                <a:off x="13875539" y="3732374"/>
                <a:ext cx="79105" cy="79105"/>
              </a:xfrm>
              <a:prstGeom prst="ellipse">
                <a:avLst/>
              </a:prstGeom>
              <a:solidFill>
                <a:srgbClr val="002050"/>
              </a:solidFill>
              <a:ln>
                <a:noFill/>
              </a:ln>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grpSp>
      </p:grpSp>
      <p:grpSp>
        <p:nvGrpSpPr>
          <p:cNvPr id="579" name="Group 578">
            <a:extLst>
              <a:ext uri="{FF2B5EF4-FFF2-40B4-BE49-F238E27FC236}">
                <a16:creationId xmlns:a16="http://schemas.microsoft.com/office/drawing/2014/main" xmlns="" id="{4A156177-2BB9-4F89-BA98-8A5B5ACF3702}"/>
              </a:ext>
            </a:extLst>
          </p:cNvPr>
          <p:cNvGrpSpPr/>
          <p:nvPr/>
        </p:nvGrpSpPr>
        <p:grpSpPr>
          <a:xfrm>
            <a:off x="3453835" y="4955998"/>
            <a:ext cx="633548" cy="857409"/>
            <a:chOff x="10520791" y="5710226"/>
            <a:chExt cx="813223" cy="1100576"/>
          </a:xfrm>
        </p:grpSpPr>
        <p:sp>
          <p:nvSpPr>
            <p:cNvPr id="580" name="Rectangle 5">
              <a:extLst>
                <a:ext uri="{FF2B5EF4-FFF2-40B4-BE49-F238E27FC236}">
                  <a16:creationId xmlns:a16="http://schemas.microsoft.com/office/drawing/2014/main" xmlns="" id="{5121F06B-2F75-483E-AF5A-EE627596CBE8}"/>
                </a:ext>
              </a:extLst>
            </p:cNvPr>
            <p:cNvSpPr>
              <a:spLocks noChangeArrowheads="1"/>
            </p:cNvSpPr>
            <p:nvPr/>
          </p:nvSpPr>
          <p:spPr bwMode="auto">
            <a:xfrm>
              <a:off x="10520791" y="5710226"/>
              <a:ext cx="813223" cy="1100576"/>
            </a:xfrm>
            <a:prstGeom prst="rect">
              <a:avLst/>
            </a:prstGeom>
            <a:solidFill>
              <a:srgbClr val="5C2D91">
                <a:lumMod val="60000"/>
                <a:lumOff val="40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81" name="Freeform 6">
              <a:extLst>
                <a:ext uri="{FF2B5EF4-FFF2-40B4-BE49-F238E27FC236}">
                  <a16:creationId xmlns:a16="http://schemas.microsoft.com/office/drawing/2014/main" xmlns="" id="{CE78F880-4FEB-47FB-BDFF-1AFAF7CE4F56}"/>
                </a:ext>
              </a:extLst>
            </p:cNvPr>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82" name="Freeform 7">
              <a:extLst>
                <a:ext uri="{FF2B5EF4-FFF2-40B4-BE49-F238E27FC236}">
                  <a16:creationId xmlns:a16="http://schemas.microsoft.com/office/drawing/2014/main" xmlns="" id="{2C0C377D-955D-4DCB-87CE-FEFB0F7DF5E5}"/>
                </a:ext>
              </a:extLst>
            </p:cNvPr>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83" name="Freeform 8">
              <a:extLst>
                <a:ext uri="{FF2B5EF4-FFF2-40B4-BE49-F238E27FC236}">
                  <a16:creationId xmlns:a16="http://schemas.microsoft.com/office/drawing/2014/main" xmlns="" id="{3CAEE195-1397-4BA5-A6B2-1063D4F6F469}"/>
                </a:ext>
              </a:extLst>
            </p:cNvPr>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84" name="Freeform 9">
              <a:extLst>
                <a:ext uri="{FF2B5EF4-FFF2-40B4-BE49-F238E27FC236}">
                  <a16:creationId xmlns:a16="http://schemas.microsoft.com/office/drawing/2014/main" xmlns="" id="{C2CD437E-F05B-4AE0-9586-50A819CA8065}"/>
                </a:ext>
              </a:extLst>
            </p:cNvPr>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85" name="Oval 14">
              <a:extLst>
                <a:ext uri="{FF2B5EF4-FFF2-40B4-BE49-F238E27FC236}">
                  <a16:creationId xmlns:a16="http://schemas.microsoft.com/office/drawing/2014/main" xmlns="" id="{DE6E57FF-1C52-488A-AD83-B1B9EE706829}"/>
                </a:ext>
              </a:extLst>
            </p:cNvPr>
            <p:cNvSpPr>
              <a:spLocks noChangeArrowheads="1"/>
            </p:cNvSpPr>
            <p:nvPr/>
          </p:nvSpPr>
          <p:spPr bwMode="auto">
            <a:xfrm>
              <a:off x="11124807" y="5862451"/>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86" name="Oval 15">
              <a:extLst>
                <a:ext uri="{FF2B5EF4-FFF2-40B4-BE49-F238E27FC236}">
                  <a16:creationId xmlns:a16="http://schemas.microsoft.com/office/drawing/2014/main" xmlns="" id="{2C705005-D37C-44C8-8C8A-D135EA936381}"/>
                </a:ext>
              </a:extLst>
            </p:cNvPr>
            <p:cNvSpPr>
              <a:spLocks noChangeArrowheads="1"/>
            </p:cNvSpPr>
            <p:nvPr/>
          </p:nvSpPr>
          <p:spPr bwMode="auto">
            <a:xfrm>
              <a:off x="11124807" y="6061076"/>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87" name="Oval 16">
              <a:extLst>
                <a:ext uri="{FF2B5EF4-FFF2-40B4-BE49-F238E27FC236}">
                  <a16:creationId xmlns:a16="http://schemas.microsoft.com/office/drawing/2014/main" xmlns="" id="{8F8CA0B2-B151-4453-8BBF-C7B188915F54}"/>
                </a:ext>
              </a:extLst>
            </p:cNvPr>
            <p:cNvSpPr>
              <a:spLocks noChangeArrowheads="1"/>
            </p:cNvSpPr>
            <p:nvPr/>
          </p:nvSpPr>
          <p:spPr bwMode="auto">
            <a:xfrm>
              <a:off x="11124807" y="6259701"/>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sp>
          <p:nvSpPr>
            <p:cNvPr id="588" name="Oval 17">
              <a:extLst>
                <a:ext uri="{FF2B5EF4-FFF2-40B4-BE49-F238E27FC236}">
                  <a16:creationId xmlns:a16="http://schemas.microsoft.com/office/drawing/2014/main" xmlns="" id="{C21B4064-C72C-445F-B585-575CD374D553}"/>
                </a:ext>
              </a:extLst>
            </p:cNvPr>
            <p:cNvSpPr>
              <a:spLocks noChangeArrowheads="1"/>
            </p:cNvSpPr>
            <p:nvPr/>
          </p:nvSpPr>
          <p:spPr bwMode="auto">
            <a:xfrm>
              <a:off x="11124807" y="6458325"/>
              <a:ext cx="61867" cy="61867"/>
            </a:xfrm>
            <a:prstGeom prst="ellipse">
              <a:avLst/>
            </a:prstGeom>
            <a:solidFill>
              <a:srgbClr val="002050"/>
            </a:solidFill>
            <a:ln>
              <a:noFill/>
            </a:ln>
          </p:spPr>
          <p:txBody>
            <a:bodyPr vert="horz" wrap="square" lIns="67213" tIns="33606" rIns="67213" bIns="33606" numCol="1" anchor="t" anchorCtr="0" compatLnSpc="1">
              <a:prstTxWarp prst="textNoShape">
                <a:avLst/>
              </a:prstTxWarp>
            </a:bodyPr>
            <a:lstStyle/>
            <a:p>
              <a:pPr defTabSz="685355">
                <a:defRPr/>
              </a:pPr>
              <a:endParaRPr lang="en-US" sz="1350" kern="0" dirty="0">
                <a:solidFill>
                  <a:srgbClr val="505050"/>
                </a:solidFill>
                <a:latin typeface="Segoe UI"/>
              </a:endParaRPr>
            </a:p>
          </p:txBody>
        </p:sp>
      </p:grpSp>
      <p:sp>
        <p:nvSpPr>
          <p:cNvPr id="589" name="TextBox 588">
            <a:extLst>
              <a:ext uri="{FF2B5EF4-FFF2-40B4-BE49-F238E27FC236}">
                <a16:creationId xmlns:a16="http://schemas.microsoft.com/office/drawing/2014/main" xmlns="" id="{6A7FACAA-4ED0-4129-AA97-661ED0B0CDC2}"/>
              </a:ext>
            </a:extLst>
          </p:cNvPr>
          <p:cNvSpPr txBox="1"/>
          <p:nvPr/>
        </p:nvSpPr>
        <p:spPr>
          <a:xfrm>
            <a:off x="3398600" y="5596990"/>
            <a:ext cx="730970" cy="219291"/>
          </a:xfrm>
          <a:prstGeom prst="rect">
            <a:avLst/>
          </a:prstGeom>
          <a:noFill/>
        </p:spPr>
        <p:txBody>
          <a:bodyPr wrap="square" rtlCol="0">
            <a:spAutoFit/>
          </a:bodyPr>
          <a:lstStyle/>
          <a:p>
            <a:r>
              <a:rPr lang="en-US" sz="825" dirty="0">
                <a:solidFill>
                  <a:srgbClr val="505050"/>
                </a:solidFill>
                <a:effectLst>
                  <a:outerShdw blurRad="38100" dist="38100" dir="2700000" algn="tl">
                    <a:srgbClr val="000000">
                      <a:alpha val="43137"/>
                    </a:srgbClr>
                  </a:outerShdw>
                </a:effectLst>
                <a:latin typeface="Segoe UI"/>
              </a:rPr>
              <a:t>Front end</a:t>
            </a:r>
          </a:p>
        </p:txBody>
      </p:sp>
      <p:sp>
        <p:nvSpPr>
          <p:cNvPr id="590" name="Isosceles Triangle 589">
            <a:extLst>
              <a:ext uri="{FF2B5EF4-FFF2-40B4-BE49-F238E27FC236}">
                <a16:creationId xmlns:a16="http://schemas.microsoft.com/office/drawing/2014/main" xmlns="" id="{515F5622-4D1D-42C7-A1BE-DCF7DC93710E}"/>
              </a:ext>
            </a:extLst>
          </p:cNvPr>
          <p:cNvSpPr/>
          <p:nvPr/>
        </p:nvSpPr>
        <p:spPr>
          <a:xfrm rot="10800000">
            <a:off x="5265084" y="4989659"/>
            <a:ext cx="152572" cy="131529"/>
          </a:xfrm>
          <a:prstGeom prst="triangle">
            <a:avLst/>
          </a:prstGeom>
          <a:solidFill>
            <a:srgbClr val="FFC000"/>
          </a:solidFill>
          <a:ln w="10795" cap="flat" cmpd="sng" algn="ctr">
            <a:noFill/>
            <a:prstDash val="solid"/>
          </a:ln>
          <a:effectLst/>
        </p:spPr>
        <p:txBody>
          <a:bodyPr rtlCol="0" anchor="ctr"/>
          <a:lstStyle/>
          <a:p>
            <a:pPr algn="ctr" defTabSz="672358">
              <a:defRPr/>
            </a:pPr>
            <a:endParaRPr lang="en-US" sz="1350" kern="0" dirty="0">
              <a:solidFill>
                <a:srgbClr val="505050"/>
              </a:solidFill>
              <a:latin typeface="Segoe UI"/>
            </a:endParaRPr>
          </a:p>
        </p:txBody>
      </p:sp>
      <p:cxnSp>
        <p:nvCxnSpPr>
          <p:cNvPr id="591" name="Straight Connector 590">
            <a:extLst>
              <a:ext uri="{FF2B5EF4-FFF2-40B4-BE49-F238E27FC236}">
                <a16:creationId xmlns:a16="http://schemas.microsoft.com/office/drawing/2014/main" xmlns="" id="{92CC853B-F761-4F58-B0E2-A866E85C8F3E}"/>
              </a:ext>
            </a:extLst>
          </p:cNvPr>
          <p:cNvCxnSpPr/>
          <p:nvPr/>
        </p:nvCxnSpPr>
        <p:spPr>
          <a:xfrm>
            <a:off x="4240816" y="2178790"/>
            <a:ext cx="20597" cy="1976712"/>
          </a:xfrm>
          <a:prstGeom prst="line">
            <a:avLst/>
          </a:prstGeom>
          <a:noFill/>
          <a:ln w="38100" cap="flat" cmpd="sng" algn="ctr">
            <a:solidFill>
              <a:srgbClr val="5C2D91">
                <a:lumMod val="60000"/>
                <a:lumOff val="40000"/>
              </a:srgbClr>
            </a:solidFill>
            <a:prstDash val="solid"/>
            <a:headEnd type="none" w="med" len="med"/>
            <a:tailEnd type="triangle" w="med" len="med"/>
          </a:ln>
          <a:effectLst/>
        </p:spPr>
      </p:cxnSp>
      <p:sp>
        <p:nvSpPr>
          <p:cNvPr id="592" name="Freeform 95">
            <a:extLst>
              <a:ext uri="{FF2B5EF4-FFF2-40B4-BE49-F238E27FC236}">
                <a16:creationId xmlns:a16="http://schemas.microsoft.com/office/drawing/2014/main" xmlns="" id="{B53370C6-1712-41F2-957E-D871EF16FA95}"/>
              </a:ext>
            </a:extLst>
          </p:cNvPr>
          <p:cNvSpPr>
            <a:spLocks/>
          </p:cNvSpPr>
          <p:nvPr/>
        </p:nvSpPr>
        <p:spPr bwMode="auto">
          <a:xfrm flipH="1">
            <a:off x="3750706" y="2178791"/>
            <a:ext cx="1284977" cy="83449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85000"/>
            </a:srgbClr>
          </a:solidFill>
          <a:ln w="28575">
            <a:noFill/>
            <a:round/>
            <a:headEnd/>
            <a:tailEnd/>
          </a:ln>
          <a:extLst/>
        </p:spPr>
        <p:txBody>
          <a:bodyPr vert="horz" wrap="square" lIns="68560" tIns="34280" rIns="68560" bIns="34280" numCol="1" anchor="t" anchorCtr="0" compatLnSpc="1">
            <a:prstTxWarp prst="textNoShape">
              <a:avLst/>
            </a:prstTxWarp>
          </a:bodyPr>
          <a:lstStyle/>
          <a:p>
            <a:pPr defTabSz="672358">
              <a:defRPr/>
            </a:pPr>
            <a:endParaRPr lang="en-US" sz="1350" kern="0" dirty="0">
              <a:solidFill>
                <a:srgbClr val="505050"/>
              </a:solidFill>
              <a:latin typeface="Segoe UI"/>
            </a:endParaRPr>
          </a:p>
        </p:txBody>
      </p:sp>
      <p:sp>
        <p:nvSpPr>
          <p:cNvPr id="593" name="Rectangle 54">
            <a:extLst>
              <a:ext uri="{FF2B5EF4-FFF2-40B4-BE49-F238E27FC236}">
                <a16:creationId xmlns:a16="http://schemas.microsoft.com/office/drawing/2014/main" xmlns="" id="{7F8E6604-D33A-4359-8B58-382105E60FC7}"/>
              </a:ext>
            </a:extLst>
          </p:cNvPr>
          <p:cNvSpPr/>
          <p:nvPr/>
        </p:nvSpPr>
        <p:spPr bwMode="auto">
          <a:xfrm>
            <a:off x="3847114" y="2471804"/>
            <a:ext cx="1061272" cy="384402"/>
          </a:xfrm>
          <a:prstGeom prst="rect">
            <a:avLst/>
          </a:prstGeom>
          <a:noFill/>
        </p:spPr>
        <p:txBody>
          <a:bodyPr wrap="square" lIns="137122" tIns="109697" rIns="137122" bIns="109697" rtlCol="0">
            <a:spAutoFit/>
          </a:bodyPr>
          <a:lstStyle/>
          <a:p>
            <a:pPr algn="ctr">
              <a:lnSpc>
                <a:spcPct val="90000"/>
              </a:lnSpc>
            </a:pPr>
            <a:r>
              <a:rPr lang="en-US" sz="1176" dirty="0">
                <a:solidFill>
                  <a:srgbClr val="FFFFFF"/>
                </a:solidFill>
                <a:latin typeface="Segoe UI"/>
              </a:rPr>
              <a:t>Internet</a:t>
            </a:r>
          </a:p>
        </p:txBody>
      </p:sp>
      <p:sp>
        <p:nvSpPr>
          <p:cNvPr id="594" name="Freeform 29">
            <a:extLst>
              <a:ext uri="{FF2B5EF4-FFF2-40B4-BE49-F238E27FC236}">
                <a16:creationId xmlns:a16="http://schemas.microsoft.com/office/drawing/2014/main" xmlns="" id="{7DA266BE-7E47-430A-A7CE-1697EE808BCF}"/>
              </a:ext>
            </a:extLst>
          </p:cNvPr>
          <p:cNvSpPr>
            <a:spLocks/>
          </p:cNvSpPr>
          <p:nvPr/>
        </p:nvSpPr>
        <p:spPr bwMode="auto">
          <a:xfrm>
            <a:off x="6880448" y="5608654"/>
            <a:ext cx="2262255" cy="3783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p:spPr>
        <p:txBody>
          <a:bodyPr vert="horz" wrap="square" lIns="67213" tIns="33606" rIns="67213" bIns="33606" numCol="1" anchor="t" anchorCtr="0" compatLnSpc="1">
            <a:prstTxWarp prst="textNoShape">
              <a:avLst/>
            </a:prstTxWarp>
          </a:bodyPr>
          <a:lstStyle/>
          <a:p>
            <a:pPr defTabSz="685355"/>
            <a:endParaRPr lang="en-US" sz="1350" dirty="0">
              <a:solidFill>
                <a:srgbClr val="505050"/>
              </a:solidFill>
              <a:latin typeface="Segoe UI"/>
            </a:endParaRPr>
          </a:p>
        </p:txBody>
      </p:sp>
      <p:sp>
        <p:nvSpPr>
          <p:cNvPr id="595" name="Freeform 56">
            <a:extLst>
              <a:ext uri="{FF2B5EF4-FFF2-40B4-BE49-F238E27FC236}">
                <a16:creationId xmlns:a16="http://schemas.microsoft.com/office/drawing/2014/main" xmlns="" id="{4913C670-706F-4940-B7FB-4FF6A709F7FF}"/>
              </a:ext>
            </a:extLst>
          </p:cNvPr>
          <p:cNvSpPr/>
          <p:nvPr/>
        </p:nvSpPr>
        <p:spPr>
          <a:xfrm>
            <a:off x="5309479" y="4138767"/>
            <a:ext cx="2468582" cy="910252"/>
          </a:xfrm>
          <a:custGeom>
            <a:avLst/>
            <a:gdLst>
              <a:gd name="connsiteX0" fmla="*/ 0 w 3370521"/>
              <a:gd name="connsiteY0" fmla="*/ 1046896 h 1046896"/>
              <a:gd name="connsiteX1" fmla="*/ 946298 w 3370521"/>
              <a:gd name="connsiteY1" fmla="*/ 4905 h 1046896"/>
              <a:gd name="connsiteX2" fmla="*/ 3370521 w 3370521"/>
              <a:gd name="connsiteY2" fmla="*/ 727919 h 1046896"/>
              <a:gd name="connsiteX0" fmla="*/ 0 w 3370521"/>
              <a:gd name="connsiteY0" fmla="*/ 1046896 h 1046896"/>
              <a:gd name="connsiteX1" fmla="*/ 1733108 w 3370521"/>
              <a:gd name="connsiteY1" fmla="*/ 4905 h 1046896"/>
              <a:gd name="connsiteX2" fmla="*/ 3370521 w 3370521"/>
              <a:gd name="connsiteY2" fmla="*/ 727919 h 1046896"/>
              <a:gd name="connsiteX0" fmla="*/ 0 w 3370521"/>
              <a:gd name="connsiteY0" fmla="*/ 1054112 h 1054112"/>
              <a:gd name="connsiteX1" fmla="*/ 1733108 w 3370521"/>
              <a:gd name="connsiteY1" fmla="*/ 12121 h 1054112"/>
              <a:gd name="connsiteX2" fmla="*/ 3370521 w 3370521"/>
              <a:gd name="connsiteY2" fmla="*/ 735135 h 1054112"/>
              <a:gd name="connsiteX0" fmla="*/ 0 w 3370521"/>
              <a:gd name="connsiteY0" fmla="*/ 1064887 h 1064887"/>
              <a:gd name="connsiteX1" fmla="*/ 1733108 w 3370521"/>
              <a:gd name="connsiteY1" fmla="*/ 22896 h 1064887"/>
              <a:gd name="connsiteX2" fmla="*/ 3370521 w 3370521"/>
              <a:gd name="connsiteY2" fmla="*/ 745910 h 1064887"/>
              <a:gd name="connsiteX0" fmla="*/ 0 w 3370521"/>
              <a:gd name="connsiteY0" fmla="*/ 1064887 h 1064887"/>
              <a:gd name="connsiteX1" fmla="*/ 1733108 w 3370521"/>
              <a:gd name="connsiteY1" fmla="*/ 22896 h 1064887"/>
              <a:gd name="connsiteX2" fmla="*/ 3370521 w 3370521"/>
              <a:gd name="connsiteY2" fmla="*/ 745910 h 1064887"/>
              <a:gd name="connsiteX0" fmla="*/ 0 w 3370521"/>
              <a:gd name="connsiteY0" fmla="*/ 1195368 h 1195368"/>
              <a:gd name="connsiteX1" fmla="*/ 1658680 w 3370521"/>
              <a:gd name="connsiteY1" fmla="*/ 15154 h 1195368"/>
              <a:gd name="connsiteX2" fmla="*/ 3370521 w 3370521"/>
              <a:gd name="connsiteY2" fmla="*/ 876391 h 1195368"/>
              <a:gd name="connsiteX0" fmla="*/ 0 w 3370521"/>
              <a:gd name="connsiteY0" fmla="*/ 1181675 h 1181675"/>
              <a:gd name="connsiteX1" fmla="*/ 1658680 w 3370521"/>
              <a:gd name="connsiteY1" fmla="*/ 1461 h 1181675"/>
              <a:gd name="connsiteX2" fmla="*/ 3370521 w 3370521"/>
              <a:gd name="connsiteY2" fmla="*/ 862698 h 1181675"/>
              <a:gd name="connsiteX0" fmla="*/ 0 w 3370521"/>
              <a:gd name="connsiteY0" fmla="*/ 1181675 h 1181675"/>
              <a:gd name="connsiteX1" fmla="*/ 1754373 w 3370521"/>
              <a:gd name="connsiteY1" fmla="*/ 1461 h 1181675"/>
              <a:gd name="connsiteX2" fmla="*/ 3370521 w 3370521"/>
              <a:gd name="connsiteY2" fmla="*/ 862698 h 1181675"/>
              <a:gd name="connsiteX0" fmla="*/ 0 w 3359888"/>
              <a:gd name="connsiteY0" fmla="*/ 1165323 h 1165323"/>
              <a:gd name="connsiteX1" fmla="*/ 1743740 w 3359888"/>
              <a:gd name="connsiteY1" fmla="*/ 6374 h 1165323"/>
              <a:gd name="connsiteX2" fmla="*/ 3359888 w 3359888"/>
              <a:gd name="connsiteY2" fmla="*/ 867611 h 1165323"/>
              <a:gd name="connsiteX0" fmla="*/ 0 w 3359888"/>
              <a:gd name="connsiteY0" fmla="*/ 1238508 h 1238508"/>
              <a:gd name="connsiteX1" fmla="*/ 1414131 w 3359888"/>
              <a:gd name="connsiteY1" fmla="*/ 5131 h 1238508"/>
              <a:gd name="connsiteX2" fmla="*/ 3359888 w 3359888"/>
              <a:gd name="connsiteY2" fmla="*/ 940796 h 1238508"/>
              <a:gd name="connsiteX0" fmla="*/ 0 w 3359888"/>
              <a:gd name="connsiteY0" fmla="*/ 1238508 h 1238508"/>
              <a:gd name="connsiteX1" fmla="*/ 1414131 w 3359888"/>
              <a:gd name="connsiteY1" fmla="*/ 5131 h 1238508"/>
              <a:gd name="connsiteX2" fmla="*/ 3359888 w 3359888"/>
              <a:gd name="connsiteY2" fmla="*/ 940796 h 1238508"/>
              <a:gd name="connsiteX0" fmla="*/ 0 w 3359888"/>
              <a:gd name="connsiteY0" fmla="*/ 1238508 h 1238508"/>
              <a:gd name="connsiteX1" fmla="*/ 1616149 w 3359888"/>
              <a:gd name="connsiteY1" fmla="*/ 5131 h 1238508"/>
              <a:gd name="connsiteX2" fmla="*/ 3359888 w 3359888"/>
              <a:gd name="connsiteY2" fmla="*/ 940796 h 1238508"/>
              <a:gd name="connsiteX0" fmla="*/ 0 w 3359888"/>
              <a:gd name="connsiteY0" fmla="*/ 1186180 h 1186180"/>
              <a:gd name="connsiteX1" fmla="*/ 1594884 w 3359888"/>
              <a:gd name="connsiteY1" fmla="*/ 5966 h 1186180"/>
              <a:gd name="connsiteX2" fmla="*/ 3359888 w 3359888"/>
              <a:gd name="connsiteY2" fmla="*/ 888468 h 1186180"/>
              <a:gd name="connsiteX0" fmla="*/ 0 w 3327990"/>
              <a:gd name="connsiteY0" fmla="*/ 1109431 h 1109431"/>
              <a:gd name="connsiteX1" fmla="*/ 1562986 w 3327990"/>
              <a:gd name="connsiteY1" fmla="*/ 3645 h 1109431"/>
              <a:gd name="connsiteX2" fmla="*/ 3327990 w 3327990"/>
              <a:gd name="connsiteY2" fmla="*/ 886147 h 1109431"/>
              <a:gd name="connsiteX0" fmla="*/ 0 w 3327990"/>
              <a:gd name="connsiteY0" fmla="*/ 1088442 h 1088442"/>
              <a:gd name="connsiteX1" fmla="*/ 1679944 w 3327990"/>
              <a:gd name="connsiteY1" fmla="*/ 3921 h 1088442"/>
              <a:gd name="connsiteX2" fmla="*/ 3327990 w 3327990"/>
              <a:gd name="connsiteY2" fmla="*/ 865158 h 1088442"/>
              <a:gd name="connsiteX0" fmla="*/ 0 w 3327990"/>
              <a:gd name="connsiteY0" fmla="*/ 1204235 h 1204235"/>
              <a:gd name="connsiteX1" fmla="*/ 1658679 w 3327990"/>
              <a:gd name="connsiteY1" fmla="*/ 2756 h 1204235"/>
              <a:gd name="connsiteX2" fmla="*/ 3327990 w 3327990"/>
              <a:gd name="connsiteY2" fmla="*/ 980951 h 1204235"/>
              <a:gd name="connsiteX0" fmla="*/ 0 w 3327990"/>
              <a:gd name="connsiteY0" fmla="*/ 1204235 h 1204235"/>
              <a:gd name="connsiteX1" fmla="*/ 1755407 w 3327990"/>
              <a:gd name="connsiteY1" fmla="*/ 2756 h 1204235"/>
              <a:gd name="connsiteX2" fmla="*/ 3327990 w 3327990"/>
              <a:gd name="connsiteY2" fmla="*/ 980951 h 1204235"/>
              <a:gd name="connsiteX0" fmla="*/ 0 w 3327990"/>
              <a:gd name="connsiteY0" fmla="*/ 1202212 h 1202212"/>
              <a:gd name="connsiteX1" fmla="*/ 1755407 w 3327990"/>
              <a:gd name="connsiteY1" fmla="*/ 733 h 1202212"/>
              <a:gd name="connsiteX2" fmla="*/ 3327990 w 3327990"/>
              <a:gd name="connsiteY2" fmla="*/ 978928 h 1202212"/>
            </a:gdLst>
            <a:ahLst/>
            <a:cxnLst>
              <a:cxn ang="0">
                <a:pos x="connsiteX0" y="connsiteY0"/>
              </a:cxn>
              <a:cxn ang="0">
                <a:pos x="connsiteX1" y="connsiteY1"/>
              </a:cxn>
              <a:cxn ang="0">
                <a:pos x="connsiteX2" y="connsiteY2"/>
              </a:cxn>
            </a:cxnLst>
            <a:rect l="l" t="t" r="r" b="b"/>
            <a:pathLst>
              <a:path w="3327990" h="1202212">
                <a:moveTo>
                  <a:pt x="0" y="1202212"/>
                </a:moveTo>
                <a:cubicBezTo>
                  <a:pt x="373025" y="208068"/>
                  <a:pt x="1189995" y="-14699"/>
                  <a:pt x="1755407" y="733"/>
                </a:cubicBezTo>
                <a:cubicBezTo>
                  <a:pt x="2320819" y="16165"/>
                  <a:pt x="2758262" y="303760"/>
                  <a:pt x="3327990" y="978928"/>
                </a:cubicBezTo>
              </a:path>
            </a:pathLst>
          </a:custGeom>
          <a:noFill/>
          <a:ln w="28575" cap="rnd" cmpd="sng" algn="ctr">
            <a:solidFill>
              <a:srgbClr val="FFC000"/>
            </a:solidFill>
            <a:prstDash val="sysDot"/>
          </a:ln>
          <a:effectLst/>
        </p:spPr>
        <p:txBody>
          <a:bodyPr rtlCol="0" anchor="ctr"/>
          <a:lstStyle/>
          <a:p>
            <a:pPr algn="ctr" defTabSz="672358">
              <a:defRPr/>
            </a:pPr>
            <a:endParaRPr lang="en-US" sz="1350" kern="0" dirty="0">
              <a:solidFill>
                <a:srgbClr val="505050"/>
              </a:solidFill>
              <a:latin typeface="Segoe UI"/>
            </a:endParaRPr>
          </a:p>
        </p:txBody>
      </p:sp>
      <p:grpSp>
        <p:nvGrpSpPr>
          <p:cNvPr id="596" name="Group 11">
            <a:extLst>
              <a:ext uri="{FF2B5EF4-FFF2-40B4-BE49-F238E27FC236}">
                <a16:creationId xmlns:a16="http://schemas.microsoft.com/office/drawing/2014/main" xmlns="" id="{48B05E0C-B842-4F80-B280-50BA3CD0A5F3}"/>
              </a:ext>
            </a:extLst>
          </p:cNvPr>
          <p:cNvGrpSpPr/>
          <p:nvPr/>
        </p:nvGrpSpPr>
        <p:grpSpPr>
          <a:xfrm>
            <a:off x="7740273" y="4712449"/>
            <a:ext cx="834507" cy="1186241"/>
            <a:chOff x="9593834" y="3578458"/>
            <a:chExt cx="1986709" cy="2824073"/>
          </a:xfrm>
        </p:grpSpPr>
        <p:sp>
          <p:nvSpPr>
            <p:cNvPr id="597" name="Rectangle 30">
              <a:extLst>
                <a:ext uri="{FF2B5EF4-FFF2-40B4-BE49-F238E27FC236}">
                  <a16:creationId xmlns:a16="http://schemas.microsoft.com/office/drawing/2014/main" xmlns="" id="{D703BB0A-4FD3-4D04-ADC9-891563F8D97A}"/>
                </a:ext>
              </a:extLst>
            </p:cNvPr>
            <p:cNvSpPr/>
            <p:nvPr/>
          </p:nvSpPr>
          <p:spPr bwMode="auto">
            <a:xfrm>
              <a:off x="9677400" y="5259245"/>
              <a:ext cx="1273051" cy="955818"/>
            </a:xfrm>
            <a:prstGeom prst="rect">
              <a:avLst/>
            </a:prstGeom>
            <a:solidFill>
              <a:srgbClr val="FFFFFF"/>
            </a:solidFill>
            <a:ln w="10795" cap="flat" cmpd="sng" algn="ctr">
              <a:noFill/>
              <a:prstDash val="solid"/>
              <a:headEnd type="none" w="med" len="med"/>
              <a:tailEnd type="none" w="med" len="med"/>
            </a:ln>
            <a:effectLst/>
          </p:spPr>
          <p:txBody>
            <a:bodyPr vert="horz" wrap="square" lIns="0" tIns="34967" rIns="0" bIns="34967" numCol="1" rtlCol="0" anchor="ctr" anchorCtr="0" compatLnSpc="1">
              <a:prstTxWarp prst="textNoShape">
                <a:avLst/>
              </a:prstTxWarp>
            </a:bodyPr>
            <a:lstStyle/>
            <a:p>
              <a:pPr algn="ctr" defTabSz="699245" fontAlgn="base">
                <a:spcBef>
                  <a:spcPct val="0"/>
                </a:spcBef>
                <a:spcAft>
                  <a:spcPct val="0"/>
                </a:spcAft>
                <a:defRPr/>
              </a:pPr>
              <a:endParaRPr lang="en-US" sz="1500" kern="0" dirty="0">
                <a:solidFill>
                  <a:srgbClr val="505050"/>
                </a:solidFill>
                <a:latin typeface="Segoe UI"/>
              </a:endParaRPr>
            </a:p>
          </p:txBody>
        </p:sp>
        <p:grpSp>
          <p:nvGrpSpPr>
            <p:cNvPr id="598" name="Group 31">
              <a:extLst>
                <a:ext uri="{FF2B5EF4-FFF2-40B4-BE49-F238E27FC236}">
                  <a16:creationId xmlns:a16="http://schemas.microsoft.com/office/drawing/2014/main" xmlns="" id="{2CF7D02C-617A-49DB-905F-A0BC8F6B2724}"/>
                </a:ext>
              </a:extLst>
            </p:cNvPr>
            <p:cNvGrpSpPr>
              <a:grpSpLocks noChangeAspect="1"/>
            </p:cNvGrpSpPr>
            <p:nvPr/>
          </p:nvGrpSpPr>
          <p:grpSpPr>
            <a:xfrm>
              <a:off x="9622866" y="5223627"/>
              <a:ext cx="1957677" cy="1178904"/>
              <a:chOff x="3742936" y="4845974"/>
              <a:chExt cx="1611848" cy="970652"/>
            </a:xfrm>
            <a:solidFill>
              <a:srgbClr val="0072C6">
                <a:lumMod val="75000"/>
              </a:srgbClr>
            </a:solidFill>
          </p:grpSpPr>
          <p:sp>
            <p:nvSpPr>
              <p:cNvPr id="647" name="Freeform 186">
                <a:extLst>
                  <a:ext uri="{FF2B5EF4-FFF2-40B4-BE49-F238E27FC236}">
                    <a16:creationId xmlns:a16="http://schemas.microsoft.com/office/drawing/2014/main" xmlns="" id="{1B34A43C-2C82-4FD3-9031-8E4BD5CE09B5}"/>
                  </a:ext>
                </a:extLst>
              </p:cNvPr>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68217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48" name="Freeform 88">
                <a:extLst>
                  <a:ext uri="{FF2B5EF4-FFF2-40B4-BE49-F238E27FC236}">
                    <a16:creationId xmlns:a16="http://schemas.microsoft.com/office/drawing/2014/main" xmlns="" id="{86EE82F6-97E2-4883-B204-254FBE3B097A}"/>
                  </a:ext>
                </a:extLst>
              </p:cNvPr>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68217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grpSp>
        <p:grpSp>
          <p:nvGrpSpPr>
            <p:cNvPr id="599" name="Group 32">
              <a:extLst>
                <a:ext uri="{FF2B5EF4-FFF2-40B4-BE49-F238E27FC236}">
                  <a16:creationId xmlns:a16="http://schemas.microsoft.com/office/drawing/2014/main" xmlns="" id="{CE353D79-9557-48FC-910D-AD6B403C5045}"/>
                </a:ext>
              </a:extLst>
            </p:cNvPr>
            <p:cNvGrpSpPr/>
            <p:nvPr/>
          </p:nvGrpSpPr>
          <p:grpSpPr>
            <a:xfrm>
              <a:off x="9809853" y="5348588"/>
              <a:ext cx="1014780" cy="768770"/>
              <a:chOff x="-1748541" y="1986635"/>
              <a:chExt cx="1206735" cy="914192"/>
            </a:xfrm>
          </p:grpSpPr>
          <p:sp>
            <p:nvSpPr>
              <p:cNvPr id="630" name="Rectangle 35">
                <a:extLst>
                  <a:ext uri="{FF2B5EF4-FFF2-40B4-BE49-F238E27FC236}">
                    <a16:creationId xmlns:a16="http://schemas.microsoft.com/office/drawing/2014/main" xmlns="" id="{891CF65F-388A-4B65-8AD2-EC18221CC9FF}"/>
                  </a:ext>
                </a:extLst>
              </p:cNvPr>
              <p:cNvSpPr>
                <a:spLocks noChangeArrowheads="1"/>
              </p:cNvSpPr>
              <p:nvPr/>
            </p:nvSpPr>
            <p:spPr bwMode="auto">
              <a:xfrm>
                <a:off x="-1318870" y="2263178"/>
                <a:ext cx="50281" cy="21483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31" name="Rectangle 36">
                <a:extLst>
                  <a:ext uri="{FF2B5EF4-FFF2-40B4-BE49-F238E27FC236}">
                    <a16:creationId xmlns:a16="http://schemas.microsoft.com/office/drawing/2014/main" xmlns="" id="{7E1767B0-BD23-4CC8-83E0-8C11A3617EE9}"/>
                  </a:ext>
                </a:extLst>
              </p:cNvPr>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32" name="Rectangle 37">
                <a:extLst>
                  <a:ext uri="{FF2B5EF4-FFF2-40B4-BE49-F238E27FC236}">
                    <a16:creationId xmlns:a16="http://schemas.microsoft.com/office/drawing/2014/main" xmlns="" id="{04C0D42C-0BF5-4F60-A4DA-F64289E9D080}"/>
                  </a:ext>
                </a:extLst>
              </p:cNvPr>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33" name="Rectangle 38">
                <a:extLst>
                  <a:ext uri="{FF2B5EF4-FFF2-40B4-BE49-F238E27FC236}">
                    <a16:creationId xmlns:a16="http://schemas.microsoft.com/office/drawing/2014/main" xmlns="" id="{E68F84C5-8F7D-449F-AFDE-25C346BCB27B}"/>
                  </a:ext>
                </a:extLst>
              </p:cNvPr>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34" name="Rectangle 39">
                <a:extLst>
                  <a:ext uri="{FF2B5EF4-FFF2-40B4-BE49-F238E27FC236}">
                    <a16:creationId xmlns:a16="http://schemas.microsoft.com/office/drawing/2014/main" xmlns="" id="{F5A099F7-2C08-4AA3-A185-2BBCA8D05141}"/>
                  </a:ext>
                </a:extLst>
              </p:cNvPr>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35" name="Rectangle 40">
                <a:extLst>
                  <a:ext uri="{FF2B5EF4-FFF2-40B4-BE49-F238E27FC236}">
                    <a16:creationId xmlns:a16="http://schemas.microsoft.com/office/drawing/2014/main" xmlns="" id="{47371698-66C3-4D9D-A871-600FDAD3EB83}"/>
                  </a:ext>
                </a:extLst>
              </p:cNvPr>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36" name="Rectangle 41">
                <a:extLst>
                  <a:ext uri="{FF2B5EF4-FFF2-40B4-BE49-F238E27FC236}">
                    <a16:creationId xmlns:a16="http://schemas.microsoft.com/office/drawing/2014/main" xmlns="" id="{E19E2AF8-E520-4FDF-9E2D-70BADA19B0F4}"/>
                  </a:ext>
                </a:extLst>
              </p:cNvPr>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37" name="Rectangle 42">
                <a:extLst>
                  <a:ext uri="{FF2B5EF4-FFF2-40B4-BE49-F238E27FC236}">
                    <a16:creationId xmlns:a16="http://schemas.microsoft.com/office/drawing/2014/main" xmlns="" id="{33D828AC-E88D-446C-AF26-32665717B60A}"/>
                  </a:ext>
                </a:extLst>
              </p:cNvPr>
              <p:cNvSpPr>
                <a:spLocks noChangeArrowheads="1"/>
              </p:cNvSpPr>
              <p:nvPr/>
            </p:nvSpPr>
            <p:spPr bwMode="auto">
              <a:xfrm>
                <a:off x="-1389720" y="2423162"/>
                <a:ext cx="50281" cy="54852"/>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38" name="Rectangle 43">
                <a:extLst>
                  <a:ext uri="{FF2B5EF4-FFF2-40B4-BE49-F238E27FC236}">
                    <a16:creationId xmlns:a16="http://schemas.microsoft.com/office/drawing/2014/main" xmlns="" id="{81D48FB7-2B6E-442C-AF8F-FF0C9E30A01B}"/>
                  </a:ext>
                </a:extLst>
              </p:cNvPr>
              <p:cNvSpPr>
                <a:spLocks noChangeArrowheads="1"/>
              </p:cNvSpPr>
              <p:nvPr/>
            </p:nvSpPr>
            <p:spPr bwMode="auto">
              <a:xfrm>
                <a:off x="-1460570" y="2329457"/>
                <a:ext cx="50281" cy="148556"/>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39" name="Rectangle 44">
                <a:extLst>
                  <a:ext uri="{FF2B5EF4-FFF2-40B4-BE49-F238E27FC236}">
                    <a16:creationId xmlns:a16="http://schemas.microsoft.com/office/drawing/2014/main" xmlns="" id="{A30AAABE-0A01-434D-B4C2-BDF6C66E6606}"/>
                  </a:ext>
                </a:extLst>
              </p:cNvPr>
              <p:cNvSpPr>
                <a:spLocks noChangeArrowheads="1"/>
              </p:cNvSpPr>
              <p:nvPr/>
            </p:nvSpPr>
            <p:spPr bwMode="auto">
              <a:xfrm>
                <a:off x="-1533706" y="2290604"/>
                <a:ext cx="50281" cy="18740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40" name="Rectangle 45">
                <a:extLst>
                  <a:ext uri="{FF2B5EF4-FFF2-40B4-BE49-F238E27FC236}">
                    <a16:creationId xmlns:a16="http://schemas.microsoft.com/office/drawing/2014/main" xmlns="" id="{C45F8608-71F3-44B9-B5E0-36371BB91013}"/>
                  </a:ext>
                </a:extLst>
              </p:cNvPr>
              <p:cNvSpPr>
                <a:spLocks noChangeArrowheads="1"/>
              </p:cNvSpPr>
              <p:nvPr/>
            </p:nvSpPr>
            <p:spPr bwMode="auto">
              <a:xfrm>
                <a:off x="-1604556" y="2361454"/>
                <a:ext cx="50281" cy="116559"/>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41" name="Freeform 46">
                <a:extLst>
                  <a:ext uri="{FF2B5EF4-FFF2-40B4-BE49-F238E27FC236}">
                    <a16:creationId xmlns:a16="http://schemas.microsoft.com/office/drawing/2014/main" xmlns="" id="{F51B37FE-BA20-44F1-998E-AED48EE04EAE}"/>
                  </a:ext>
                </a:extLst>
              </p:cNvPr>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42" name="Freeform 47">
                <a:extLst>
                  <a:ext uri="{FF2B5EF4-FFF2-40B4-BE49-F238E27FC236}">
                    <a16:creationId xmlns:a16="http://schemas.microsoft.com/office/drawing/2014/main" xmlns="" id="{81EF300F-A3AD-4D27-81A5-F8723D5897AC}"/>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43" name="Freeform 48">
                <a:extLst>
                  <a:ext uri="{FF2B5EF4-FFF2-40B4-BE49-F238E27FC236}">
                    <a16:creationId xmlns:a16="http://schemas.microsoft.com/office/drawing/2014/main" xmlns="" id="{B26257F4-362A-4014-A95D-01667369D03E}"/>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44" name="Rectangle 49">
                <a:extLst>
                  <a:ext uri="{FF2B5EF4-FFF2-40B4-BE49-F238E27FC236}">
                    <a16:creationId xmlns:a16="http://schemas.microsoft.com/office/drawing/2014/main" xmlns="" id="{8E985B24-53EF-439D-B4AB-97AC200F925A}"/>
                  </a:ext>
                </a:extLst>
              </p:cNvPr>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45" name="Freeform 50">
                <a:extLst>
                  <a:ext uri="{FF2B5EF4-FFF2-40B4-BE49-F238E27FC236}">
                    <a16:creationId xmlns:a16="http://schemas.microsoft.com/office/drawing/2014/main" xmlns="" id="{6AD114D9-EE23-4CA5-ADED-4DFB220AF321}"/>
                  </a:ext>
                </a:extLst>
              </p:cNvPr>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46" name="Freeform 51">
                <a:extLst>
                  <a:ext uri="{FF2B5EF4-FFF2-40B4-BE49-F238E27FC236}">
                    <a16:creationId xmlns:a16="http://schemas.microsoft.com/office/drawing/2014/main" xmlns="" id="{BE76445B-A1BA-4A46-947D-D323A0C083AE}"/>
                  </a:ext>
                </a:extLst>
              </p:cNvPr>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grpSp>
        <p:sp>
          <p:nvSpPr>
            <p:cNvPr id="600" name="Freeform 40">
              <a:extLst>
                <a:ext uri="{FF2B5EF4-FFF2-40B4-BE49-F238E27FC236}">
                  <a16:creationId xmlns:a16="http://schemas.microsoft.com/office/drawing/2014/main" xmlns="" id="{C2521700-9ABA-41DC-9F2A-2FE3454739CF}"/>
                </a:ext>
              </a:extLst>
            </p:cNvPr>
            <p:cNvSpPr>
              <a:spLocks/>
            </p:cNvSpPr>
            <p:nvPr/>
          </p:nvSpPr>
          <p:spPr bwMode="auto">
            <a:xfrm>
              <a:off x="10641093" y="4320582"/>
              <a:ext cx="618715" cy="1059637"/>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01" name="Rectangle 41">
              <a:extLst>
                <a:ext uri="{FF2B5EF4-FFF2-40B4-BE49-F238E27FC236}">
                  <a16:creationId xmlns:a16="http://schemas.microsoft.com/office/drawing/2014/main" xmlns="" id="{06C9D0AB-475A-489A-A8B1-7829A3F2AA34}"/>
                </a:ext>
              </a:extLst>
            </p:cNvPr>
            <p:cNvSpPr>
              <a:spLocks noChangeArrowheads="1"/>
            </p:cNvSpPr>
            <p:nvPr/>
          </p:nvSpPr>
          <p:spPr bwMode="auto">
            <a:xfrm>
              <a:off x="10701034" y="4380523"/>
              <a:ext cx="499848" cy="835112"/>
            </a:xfrm>
            <a:prstGeom prst="rect">
              <a:avLst/>
            </a:prstGeom>
            <a:solidFill>
              <a:srgbClr val="FFFFFF"/>
            </a:solidFill>
            <a:ln>
              <a:noFill/>
            </a:ln>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02" name="Oval 48">
              <a:extLst>
                <a:ext uri="{FF2B5EF4-FFF2-40B4-BE49-F238E27FC236}">
                  <a16:creationId xmlns:a16="http://schemas.microsoft.com/office/drawing/2014/main" xmlns="" id="{0020BAA5-B315-4899-BC33-170691476176}"/>
                </a:ext>
              </a:extLst>
            </p:cNvPr>
            <p:cNvSpPr>
              <a:spLocks noChangeArrowheads="1"/>
            </p:cNvSpPr>
            <p:nvPr/>
          </p:nvSpPr>
          <p:spPr bwMode="auto">
            <a:xfrm>
              <a:off x="10920480" y="5263385"/>
              <a:ext cx="59941" cy="5689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grpSp>
          <p:nvGrpSpPr>
            <p:cNvPr id="603" name="Group 36">
              <a:extLst>
                <a:ext uri="{FF2B5EF4-FFF2-40B4-BE49-F238E27FC236}">
                  <a16:creationId xmlns:a16="http://schemas.microsoft.com/office/drawing/2014/main" xmlns="" id="{0302A1BE-70AE-4DDD-B489-3AAC387720C4}"/>
                </a:ext>
              </a:extLst>
            </p:cNvPr>
            <p:cNvGrpSpPr/>
            <p:nvPr/>
          </p:nvGrpSpPr>
          <p:grpSpPr>
            <a:xfrm>
              <a:off x="10793141" y="4495622"/>
              <a:ext cx="323327" cy="323327"/>
              <a:chOff x="10588373" y="2765981"/>
              <a:chExt cx="370932" cy="370932"/>
            </a:xfrm>
          </p:grpSpPr>
          <p:sp>
            <p:nvSpPr>
              <p:cNvPr id="628" name="Freeform 46">
                <a:extLst>
                  <a:ext uri="{FF2B5EF4-FFF2-40B4-BE49-F238E27FC236}">
                    <a16:creationId xmlns:a16="http://schemas.microsoft.com/office/drawing/2014/main" xmlns="" id="{31E853A5-0D64-47A6-BA92-9D911A46CF8B}"/>
                  </a:ext>
                </a:extLst>
              </p:cNvPr>
              <p:cNvSpPr>
                <a:spLocks/>
              </p:cNvSpPr>
              <p:nvPr/>
            </p:nvSpPr>
            <p:spPr bwMode="auto">
              <a:xfrm>
                <a:off x="10588373" y="2796732"/>
                <a:ext cx="338260" cy="340181"/>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29" name="Freeform 48">
                <a:extLst>
                  <a:ext uri="{FF2B5EF4-FFF2-40B4-BE49-F238E27FC236}">
                    <a16:creationId xmlns:a16="http://schemas.microsoft.com/office/drawing/2014/main" xmlns="" id="{AEB14C90-0D50-4E5F-A897-38CCE490E223}"/>
                  </a:ext>
                </a:extLst>
              </p:cNvPr>
              <p:cNvSpPr>
                <a:spLocks/>
              </p:cNvSpPr>
              <p:nvPr/>
            </p:nvSpPr>
            <p:spPr bwMode="auto">
              <a:xfrm>
                <a:off x="10790175" y="2765981"/>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grpSp>
        <p:grpSp>
          <p:nvGrpSpPr>
            <p:cNvPr id="604" name="Group 37">
              <a:extLst>
                <a:ext uri="{FF2B5EF4-FFF2-40B4-BE49-F238E27FC236}">
                  <a16:creationId xmlns:a16="http://schemas.microsoft.com/office/drawing/2014/main" xmlns="" id="{A5C9305E-E5A3-472B-9661-36559CDE9DF2}"/>
                </a:ext>
              </a:extLst>
            </p:cNvPr>
            <p:cNvGrpSpPr/>
            <p:nvPr/>
          </p:nvGrpSpPr>
          <p:grpSpPr>
            <a:xfrm>
              <a:off x="10793141" y="4880935"/>
              <a:ext cx="323975" cy="207168"/>
              <a:chOff x="10083334" y="5733541"/>
              <a:chExt cx="282525" cy="180662"/>
            </a:xfrm>
          </p:grpSpPr>
          <p:sp>
            <p:nvSpPr>
              <p:cNvPr id="623" name="Rectangle 35">
                <a:extLst>
                  <a:ext uri="{FF2B5EF4-FFF2-40B4-BE49-F238E27FC236}">
                    <a16:creationId xmlns:a16="http://schemas.microsoft.com/office/drawing/2014/main" xmlns="" id="{3638DD9C-E634-46D9-B3CA-DBED5C0BF3D1}"/>
                  </a:ext>
                </a:extLst>
              </p:cNvPr>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24" name="Rectangle 42">
                <a:extLst>
                  <a:ext uri="{FF2B5EF4-FFF2-40B4-BE49-F238E27FC236}">
                    <a16:creationId xmlns:a16="http://schemas.microsoft.com/office/drawing/2014/main" xmlns="" id="{9470EF1B-48BC-41BC-99DB-A9ABD365B44A}"/>
                  </a:ext>
                </a:extLst>
              </p:cNvPr>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25" name="Rectangle 43">
                <a:extLst>
                  <a:ext uri="{FF2B5EF4-FFF2-40B4-BE49-F238E27FC236}">
                    <a16:creationId xmlns:a16="http://schemas.microsoft.com/office/drawing/2014/main" xmlns="" id="{8DFEE2C7-08D4-42E5-8870-5044930DE5AE}"/>
                  </a:ext>
                </a:extLst>
              </p:cNvPr>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26" name="Rectangle 44">
                <a:extLst>
                  <a:ext uri="{FF2B5EF4-FFF2-40B4-BE49-F238E27FC236}">
                    <a16:creationId xmlns:a16="http://schemas.microsoft.com/office/drawing/2014/main" xmlns="" id="{5A0548E5-E8DA-4FD4-B806-F31B82E36654}"/>
                  </a:ext>
                </a:extLst>
              </p:cNvPr>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27" name="Rectangle 45">
                <a:extLst>
                  <a:ext uri="{FF2B5EF4-FFF2-40B4-BE49-F238E27FC236}">
                    <a16:creationId xmlns:a16="http://schemas.microsoft.com/office/drawing/2014/main" xmlns="" id="{7E4BB57D-7E58-4262-99B6-213E33BEE709}"/>
                  </a:ext>
                </a:extLst>
              </p:cNvPr>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grpSp>
        <p:sp>
          <p:nvSpPr>
            <p:cNvPr id="605" name="Rounded Rectangle 38">
              <a:extLst>
                <a:ext uri="{FF2B5EF4-FFF2-40B4-BE49-F238E27FC236}">
                  <a16:creationId xmlns:a16="http://schemas.microsoft.com/office/drawing/2014/main" xmlns="" id="{FB05A12F-DEA6-4538-8CB7-72EDFFF01631}"/>
                </a:ext>
              </a:extLst>
            </p:cNvPr>
            <p:cNvSpPr/>
            <p:nvPr/>
          </p:nvSpPr>
          <p:spPr bwMode="auto">
            <a:xfrm>
              <a:off x="9593834" y="3578458"/>
              <a:ext cx="994307" cy="1455563"/>
            </a:xfrm>
            <a:prstGeom prst="roundRect">
              <a:avLst>
                <a:gd name="adj" fmla="val 6754"/>
              </a:avLst>
            </a:prstGeom>
            <a:solidFill>
              <a:srgbClr val="442359"/>
            </a:solidFill>
            <a:ln w="10795" cap="flat" cmpd="sng" algn="ctr">
              <a:noFill/>
              <a:prstDash val="solid"/>
              <a:headEnd type="none" w="med" len="med"/>
              <a:tailEnd type="none" w="med" len="med"/>
            </a:ln>
            <a:effectLst/>
          </p:spPr>
          <p:txBody>
            <a:bodyPr vert="horz" wrap="square" lIns="0" tIns="34967" rIns="0" bIns="34967" numCol="1" rtlCol="0" anchor="ctr" anchorCtr="0" compatLnSpc="1">
              <a:prstTxWarp prst="textNoShape">
                <a:avLst/>
              </a:prstTxWarp>
            </a:bodyPr>
            <a:lstStyle/>
            <a:p>
              <a:pPr algn="ctr" defTabSz="699245" fontAlgn="base">
                <a:spcBef>
                  <a:spcPct val="0"/>
                </a:spcBef>
                <a:spcAft>
                  <a:spcPct val="0"/>
                </a:spcAft>
                <a:defRPr/>
              </a:pPr>
              <a:endParaRPr lang="en-US" sz="1500" kern="0" dirty="0">
                <a:solidFill>
                  <a:srgbClr val="505050"/>
                </a:solidFill>
                <a:latin typeface="Segoe UI"/>
              </a:endParaRPr>
            </a:p>
          </p:txBody>
        </p:sp>
        <p:sp>
          <p:nvSpPr>
            <p:cNvPr id="606" name="Rectangle 28">
              <a:extLst>
                <a:ext uri="{FF2B5EF4-FFF2-40B4-BE49-F238E27FC236}">
                  <a16:creationId xmlns:a16="http://schemas.microsoft.com/office/drawing/2014/main" xmlns="" id="{31A19CBE-5099-4FA2-B198-D74110E9B6A7}"/>
                </a:ext>
              </a:extLst>
            </p:cNvPr>
            <p:cNvSpPr>
              <a:spLocks noChangeArrowheads="1"/>
            </p:cNvSpPr>
            <p:nvPr/>
          </p:nvSpPr>
          <p:spPr bwMode="auto">
            <a:xfrm>
              <a:off x="9685172" y="3673103"/>
              <a:ext cx="808284" cy="12662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grpSp>
          <p:nvGrpSpPr>
            <p:cNvPr id="607" name="Group 40">
              <a:extLst>
                <a:ext uri="{FF2B5EF4-FFF2-40B4-BE49-F238E27FC236}">
                  <a16:creationId xmlns:a16="http://schemas.microsoft.com/office/drawing/2014/main" xmlns="" id="{A127B31F-D9DF-4515-A695-43D383024FD0}"/>
                </a:ext>
              </a:extLst>
            </p:cNvPr>
            <p:cNvGrpSpPr/>
            <p:nvPr/>
          </p:nvGrpSpPr>
          <p:grpSpPr>
            <a:xfrm>
              <a:off x="9773358" y="4602405"/>
              <a:ext cx="403787" cy="237362"/>
              <a:chOff x="10085257" y="5987235"/>
              <a:chExt cx="284445" cy="167208"/>
            </a:xfrm>
          </p:grpSpPr>
          <p:sp>
            <p:nvSpPr>
              <p:cNvPr id="617" name="Rectangle 36">
                <a:extLst>
                  <a:ext uri="{FF2B5EF4-FFF2-40B4-BE49-F238E27FC236}">
                    <a16:creationId xmlns:a16="http://schemas.microsoft.com/office/drawing/2014/main" xmlns="" id="{D8CF62CD-28B5-410D-9013-D432DFDF34D9}"/>
                  </a:ext>
                </a:extLst>
              </p:cNvPr>
              <p:cNvSpPr>
                <a:spLocks noChangeArrowheads="1"/>
              </p:cNvSpPr>
              <p:nvPr/>
            </p:nvSpPr>
            <p:spPr bwMode="auto">
              <a:xfrm>
                <a:off x="10139070" y="5987235"/>
                <a:ext cx="21333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18" name="Rectangle 37">
                <a:extLst>
                  <a:ext uri="{FF2B5EF4-FFF2-40B4-BE49-F238E27FC236}">
                    <a16:creationId xmlns:a16="http://schemas.microsoft.com/office/drawing/2014/main" xmlns="" id="{8D0B469F-FD09-4AD3-9532-0C11F770DC45}"/>
                  </a:ext>
                </a:extLst>
              </p:cNvPr>
              <p:cNvSpPr>
                <a:spLocks noChangeArrowheads="1"/>
              </p:cNvSpPr>
              <p:nvPr/>
            </p:nvSpPr>
            <p:spPr bwMode="auto">
              <a:xfrm>
                <a:off x="10085257" y="598723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19" name="Rectangle 38">
                <a:extLst>
                  <a:ext uri="{FF2B5EF4-FFF2-40B4-BE49-F238E27FC236}">
                    <a16:creationId xmlns:a16="http://schemas.microsoft.com/office/drawing/2014/main" xmlns="" id="{5B3BD02C-C216-4506-94F0-B9BA58DAB86A}"/>
                  </a:ext>
                </a:extLst>
              </p:cNvPr>
              <p:cNvSpPr>
                <a:spLocks noChangeArrowheads="1"/>
              </p:cNvSpPr>
              <p:nvPr/>
            </p:nvSpPr>
            <p:spPr bwMode="auto">
              <a:xfrm>
                <a:off x="10139070" y="6056425"/>
                <a:ext cx="23063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20" name="Rectangle 39">
                <a:extLst>
                  <a:ext uri="{FF2B5EF4-FFF2-40B4-BE49-F238E27FC236}">
                    <a16:creationId xmlns:a16="http://schemas.microsoft.com/office/drawing/2014/main" xmlns="" id="{C14EA40D-F68C-4770-B8DB-CFB8DAA7E4BD}"/>
                  </a:ext>
                </a:extLst>
              </p:cNvPr>
              <p:cNvSpPr>
                <a:spLocks noChangeArrowheads="1"/>
              </p:cNvSpPr>
              <p:nvPr/>
            </p:nvSpPr>
            <p:spPr bwMode="auto">
              <a:xfrm>
                <a:off x="10085257" y="605642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21" name="Rectangle 40">
                <a:extLst>
                  <a:ext uri="{FF2B5EF4-FFF2-40B4-BE49-F238E27FC236}">
                    <a16:creationId xmlns:a16="http://schemas.microsoft.com/office/drawing/2014/main" xmlns="" id="{24216505-2642-4EF7-87FB-3B9D61D543AA}"/>
                  </a:ext>
                </a:extLst>
              </p:cNvPr>
              <p:cNvSpPr>
                <a:spLocks noChangeArrowheads="1"/>
              </p:cNvSpPr>
              <p:nvPr/>
            </p:nvSpPr>
            <p:spPr bwMode="auto">
              <a:xfrm>
                <a:off x="10139070" y="6121770"/>
                <a:ext cx="17105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22" name="Rectangle 41">
                <a:extLst>
                  <a:ext uri="{FF2B5EF4-FFF2-40B4-BE49-F238E27FC236}">
                    <a16:creationId xmlns:a16="http://schemas.microsoft.com/office/drawing/2014/main" xmlns="" id="{8F15D033-3AFA-4288-B6ED-D55D25E7ED77}"/>
                  </a:ext>
                </a:extLst>
              </p:cNvPr>
              <p:cNvSpPr>
                <a:spLocks noChangeArrowheads="1"/>
              </p:cNvSpPr>
              <p:nvPr/>
            </p:nvSpPr>
            <p:spPr bwMode="auto">
              <a:xfrm>
                <a:off x="10085257" y="6121770"/>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grpSp>
        <p:grpSp>
          <p:nvGrpSpPr>
            <p:cNvPr id="608" name="Group 41">
              <a:extLst>
                <a:ext uri="{FF2B5EF4-FFF2-40B4-BE49-F238E27FC236}">
                  <a16:creationId xmlns:a16="http://schemas.microsoft.com/office/drawing/2014/main" xmlns="" id="{07151E94-94B2-4DFF-B11B-36E878AAACD4}"/>
                </a:ext>
              </a:extLst>
            </p:cNvPr>
            <p:cNvGrpSpPr/>
            <p:nvPr/>
          </p:nvGrpSpPr>
          <p:grpSpPr>
            <a:xfrm>
              <a:off x="9783875" y="3775414"/>
              <a:ext cx="447325" cy="286045"/>
              <a:chOff x="10083334" y="5733541"/>
              <a:chExt cx="282525" cy="180662"/>
            </a:xfrm>
          </p:grpSpPr>
          <p:sp>
            <p:nvSpPr>
              <p:cNvPr id="612" name="Rectangle 35">
                <a:extLst>
                  <a:ext uri="{FF2B5EF4-FFF2-40B4-BE49-F238E27FC236}">
                    <a16:creationId xmlns:a16="http://schemas.microsoft.com/office/drawing/2014/main" xmlns="" id="{0733BA97-B358-4C45-8096-F6C5430AA88F}"/>
                  </a:ext>
                </a:extLst>
              </p:cNvPr>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13" name="Rectangle 42">
                <a:extLst>
                  <a:ext uri="{FF2B5EF4-FFF2-40B4-BE49-F238E27FC236}">
                    <a16:creationId xmlns:a16="http://schemas.microsoft.com/office/drawing/2014/main" xmlns="" id="{47E42170-347E-44E4-B3CD-1E319D19AF4B}"/>
                  </a:ext>
                </a:extLst>
              </p:cNvPr>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14" name="Rectangle 43">
                <a:extLst>
                  <a:ext uri="{FF2B5EF4-FFF2-40B4-BE49-F238E27FC236}">
                    <a16:creationId xmlns:a16="http://schemas.microsoft.com/office/drawing/2014/main" xmlns="" id="{CC0ACCA0-0A1E-41C9-98AE-4F765B9ECCB3}"/>
                  </a:ext>
                </a:extLst>
              </p:cNvPr>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15" name="Rectangle 44">
                <a:extLst>
                  <a:ext uri="{FF2B5EF4-FFF2-40B4-BE49-F238E27FC236}">
                    <a16:creationId xmlns:a16="http://schemas.microsoft.com/office/drawing/2014/main" xmlns="" id="{9E81B2A2-C561-4262-91EE-02B04824D98C}"/>
                  </a:ext>
                </a:extLst>
              </p:cNvPr>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16" name="Rectangle 45">
                <a:extLst>
                  <a:ext uri="{FF2B5EF4-FFF2-40B4-BE49-F238E27FC236}">
                    <a16:creationId xmlns:a16="http://schemas.microsoft.com/office/drawing/2014/main" xmlns="" id="{A2F2C109-472D-4945-9E43-F9F17933820D}"/>
                  </a:ext>
                </a:extLst>
              </p:cNvPr>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grpSp>
        <p:grpSp>
          <p:nvGrpSpPr>
            <p:cNvPr id="609" name="Group 42">
              <a:extLst>
                <a:ext uri="{FF2B5EF4-FFF2-40B4-BE49-F238E27FC236}">
                  <a16:creationId xmlns:a16="http://schemas.microsoft.com/office/drawing/2014/main" xmlns="" id="{3A92FBB8-926F-49DE-98FB-41159A72B518}"/>
                </a:ext>
              </a:extLst>
            </p:cNvPr>
            <p:cNvGrpSpPr/>
            <p:nvPr/>
          </p:nvGrpSpPr>
          <p:grpSpPr>
            <a:xfrm>
              <a:off x="9815319" y="4156195"/>
              <a:ext cx="357382" cy="357382"/>
              <a:chOff x="10588373" y="2765981"/>
              <a:chExt cx="370932" cy="370932"/>
            </a:xfrm>
          </p:grpSpPr>
          <p:sp>
            <p:nvSpPr>
              <p:cNvPr id="610" name="Freeform 46">
                <a:extLst>
                  <a:ext uri="{FF2B5EF4-FFF2-40B4-BE49-F238E27FC236}">
                    <a16:creationId xmlns:a16="http://schemas.microsoft.com/office/drawing/2014/main" xmlns="" id="{434D4237-E503-47CD-9239-5E745A484293}"/>
                  </a:ext>
                </a:extLst>
              </p:cNvPr>
              <p:cNvSpPr>
                <a:spLocks/>
              </p:cNvSpPr>
              <p:nvPr/>
            </p:nvSpPr>
            <p:spPr bwMode="auto">
              <a:xfrm>
                <a:off x="10588373" y="2796732"/>
                <a:ext cx="338260" cy="340181"/>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sp>
            <p:nvSpPr>
              <p:cNvPr id="611" name="Freeform 48">
                <a:extLst>
                  <a:ext uri="{FF2B5EF4-FFF2-40B4-BE49-F238E27FC236}">
                    <a16:creationId xmlns:a16="http://schemas.microsoft.com/office/drawing/2014/main" xmlns="" id="{432617A0-9976-4F33-A55C-7BDEF74A3925}"/>
                  </a:ext>
                </a:extLst>
              </p:cNvPr>
              <p:cNvSpPr>
                <a:spLocks/>
              </p:cNvSpPr>
              <p:nvPr/>
            </p:nvSpPr>
            <p:spPr bwMode="auto">
              <a:xfrm>
                <a:off x="10790175" y="2765981"/>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07">
                  <a:defRPr/>
                </a:pPr>
                <a:endParaRPr lang="en-US" sz="1377" kern="0" dirty="0">
                  <a:solidFill>
                    <a:srgbClr val="505050"/>
                  </a:solidFill>
                  <a:latin typeface="Segoe UI"/>
                </a:endParaRPr>
              </a:p>
            </p:txBody>
          </p:sp>
        </p:grpSp>
      </p:grpSp>
      <p:grpSp>
        <p:nvGrpSpPr>
          <p:cNvPr id="649" name="Group 37">
            <a:extLst>
              <a:ext uri="{FF2B5EF4-FFF2-40B4-BE49-F238E27FC236}">
                <a16:creationId xmlns:a16="http://schemas.microsoft.com/office/drawing/2014/main" xmlns="" id="{4C067125-4C03-449B-BBD7-10EAE5DF9099}"/>
              </a:ext>
            </a:extLst>
          </p:cNvPr>
          <p:cNvGrpSpPr/>
          <p:nvPr/>
        </p:nvGrpSpPr>
        <p:grpSpPr>
          <a:xfrm>
            <a:off x="8545856" y="4743393"/>
            <a:ext cx="413777" cy="1184133"/>
            <a:chOff x="5893176" y="3792885"/>
            <a:chExt cx="585200" cy="1674708"/>
          </a:xfrm>
        </p:grpSpPr>
        <p:sp>
          <p:nvSpPr>
            <p:cNvPr id="650" name="Rectangle 630">
              <a:extLst>
                <a:ext uri="{FF2B5EF4-FFF2-40B4-BE49-F238E27FC236}">
                  <a16:creationId xmlns:a16="http://schemas.microsoft.com/office/drawing/2014/main" xmlns="" id="{CF8F2594-AE98-4E61-9194-34BF56AA5673}"/>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51" name="Freeform 631">
              <a:extLst>
                <a:ext uri="{FF2B5EF4-FFF2-40B4-BE49-F238E27FC236}">
                  <a16:creationId xmlns:a16="http://schemas.microsoft.com/office/drawing/2014/main" xmlns="" id="{58616758-6F1C-4AF7-8D31-67AAC51AC2D1}"/>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52" name="Freeform 632">
              <a:extLst>
                <a:ext uri="{FF2B5EF4-FFF2-40B4-BE49-F238E27FC236}">
                  <a16:creationId xmlns:a16="http://schemas.microsoft.com/office/drawing/2014/main" xmlns="" id="{588BE23E-DC61-44D9-AF40-5D53A2F4C79F}"/>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53" name="Freeform 633">
              <a:extLst>
                <a:ext uri="{FF2B5EF4-FFF2-40B4-BE49-F238E27FC236}">
                  <a16:creationId xmlns:a16="http://schemas.microsoft.com/office/drawing/2014/main" xmlns="" id="{AEB1AD87-D209-4D9A-9FE5-788E2F70164A}"/>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54" name="Freeform 634">
              <a:extLst>
                <a:ext uri="{FF2B5EF4-FFF2-40B4-BE49-F238E27FC236}">
                  <a16:creationId xmlns:a16="http://schemas.microsoft.com/office/drawing/2014/main" xmlns="" id="{3F3F8444-640C-4B08-8CC0-EC8EF0D04642}"/>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55" name="Freeform 635">
              <a:extLst>
                <a:ext uri="{FF2B5EF4-FFF2-40B4-BE49-F238E27FC236}">
                  <a16:creationId xmlns:a16="http://schemas.microsoft.com/office/drawing/2014/main" xmlns="" id="{BA8F7975-79B5-42BC-B30F-8FB5DCEDFAE5}"/>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56" name="Freeform 636">
              <a:extLst>
                <a:ext uri="{FF2B5EF4-FFF2-40B4-BE49-F238E27FC236}">
                  <a16:creationId xmlns:a16="http://schemas.microsoft.com/office/drawing/2014/main" xmlns="" id="{A0BF6883-B08E-4B6F-A929-D539010B0473}"/>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57" name="Freeform 637">
              <a:extLst>
                <a:ext uri="{FF2B5EF4-FFF2-40B4-BE49-F238E27FC236}">
                  <a16:creationId xmlns:a16="http://schemas.microsoft.com/office/drawing/2014/main" xmlns="" id="{D7D627ED-025A-4901-B917-FA5B0F1CEF4A}"/>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58" name="Freeform 638">
              <a:extLst>
                <a:ext uri="{FF2B5EF4-FFF2-40B4-BE49-F238E27FC236}">
                  <a16:creationId xmlns:a16="http://schemas.microsoft.com/office/drawing/2014/main" xmlns="" id="{7234F269-8628-433F-A2B4-F4CD2D772744}"/>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59" name="Freeform 639">
              <a:extLst>
                <a:ext uri="{FF2B5EF4-FFF2-40B4-BE49-F238E27FC236}">
                  <a16:creationId xmlns:a16="http://schemas.microsoft.com/office/drawing/2014/main" xmlns="" id="{CA45FED1-DADC-4844-BD31-9B66F36EB88F}"/>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0" name="Freeform 640">
              <a:extLst>
                <a:ext uri="{FF2B5EF4-FFF2-40B4-BE49-F238E27FC236}">
                  <a16:creationId xmlns:a16="http://schemas.microsoft.com/office/drawing/2014/main" xmlns="" id="{33E55981-1B09-4D14-8849-AD0EA45EDA08}"/>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1" name="Freeform 641">
              <a:extLst>
                <a:ext uri="{FF2B5EF4-FFF2-40B4-BE49-F238E27FC236}">
                  <a16:creationId xmlns:a16="http://schemas.microsoft.com/office/drawing/2014/main" xmlns="" id="{D0F5A69E-F03D-41AE-AA17-1D041F2D9E49}"/>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2" name="Freeform 642">
              <a:extLst>
                <a:ext uri="{FF2B5EF4-FFF2-40B4-BE49-F238E27FC236}">
                  <a16:creationId xmlns:a16="http://schemas.microsoft.com/office/drawing/2014/main" xmlns="" id="{43DB382A-6331-45B7-8969-BA506FBE827E}"/>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3" name="Freeform 643">
              <a:extLst>
                <a:ext uri="{FF2B5EF4-FFF2-40B4-BE49-F238E27FC236}">
                  <a16:creationId xmlns:a16="http://schemas.microsoft.com/office/drawing/2014/main" xmlns="" id="{B1C3572C-F93F-4E79-9663-8C2D9ACE39DE}"/>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4" name="Freeform 644">
              <a:extLst>
                <a:ext uri="{FF2B5EF4-FFF2-40B4-BE49-F238E27FC236}">
                  <a16:creationId xmlns:a16="http://schemas.microsoft.com/office/drawing/2014/main" xmlns="" id="{18F3164C-F110-424D-817A-052FB5565262}"/>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5" name="Freeform 645">
              <a:extLst>
                <a:ext uri="{FF2B5EF4-FFF2-40B4-BE49-F238E27FC236}">
                  <a16:creationId xmlns:a16="http://schemas.microsoft.com/office/drawing/2014/main" xmlns="" id="{36DA61F0-A817-48E9-934F-C26E4626CE44}"/>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6" name="Freeform 646">
              <a:extLst>
                <a:ext uri="{FF2B5EF4-FFF2-40B4-BE49-F238E27FC236}">
                  <a16:creationId xmlns:a16="http://schemas.microsoft.com/office/drawing/2014/main" xmlns="" id="{CF5094DA-93F6-4A0E-91A9-21DA3F9E47F3}"/>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7" name="Freeform 647">
              <a:extLst>
                <a:ext uri="{FF2B5EF4-FFF2-40B4-BE49-F238E27FC236}">
                  <a16:creationId xmlns:a16="http://schemas.microsoft.com/office/drawing/2014/main" xmlns="" id="{36B6208B-7F7A-4167-958A-A4624B200663}"/>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8" name="Freeform 648">
              <a:extLst>
                <a:ext uri="{FF2B5EF4-FFF2-40B4-BE49-F238E27FC236}">
                  <a16:creationId xmlns:a16="http://schemas.microsoft.com/office/drawing/2014/main" xmlns="" id="{A9AB7659-E88A-4725-9470-79721CA2F8E0}"/>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69" name="Freeform 649">
              <a:extLst>
                <a:ext uri="{FF2B5EF4-FFF2-40B4-BE49-F238E27FC236}">
                  <a16:creationId xmlns:a16="http://schemas.microsoft.com/office/drawing/2014/main" xmlns="" id="{461626E7-1C1C-4994-BCC2-31664C0986EC}"/>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0" name="Freeform 650">
              <a:extLst>
                <a:ext uri="{FF2B5EF4-FFF2-40B4-BE49-F238E27FC236}">
                  <a16:creationId xmlns:a16="http://schemas.microsoft.com/office/drawing/2014/main" xmlns="" id="{FA0F34E1-04EC-4873-AA98-89644AA32B9E}"/>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1" name="Freeform 651">
              <a:extLst>
                <a:ext uri="{FF2B5EF4-FFF2-40B4-BE49-F238E27FC236}">
                  <a16:creationId xmlns:a16="http://schemas.microsoft.com/office/drawing/2014/main" xmlns="" id="{21805831-2B64-4F7A-95C4-F21023E55FFE}"/>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2" name="Freeform 652">
              <a:extLst>
                <a:ext uri="{FF2B5EF4-FFF2-40B4-BE49-F238E27FC236}">
                  <a16:creationId xmlns:a16="http://schemas.microsoft.com/office/drawing/2014/main" xmlns="" id="{515669B9-A264-4B31-AFE0-160A49D6636D}"/>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3" name="Freeform 653">
              <a:extLst>
                <a:ext uri="{FF2B5EF4-FFF2-40B4-BE49-F238E27FC236}">
                  <a16:creationId xmlns:a16="http://schemas.microsoft.com/office/drawing/2014/main" xmlns="" id="{011DB894-D416-4130-B89F-07C154216148}"/>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4" name="Freeform 654">
              <a:extLst>
                <a:ext uri="{FF2B5EF4-FFF2-40B4-BE49-F238E27FC236}">
                  <a16:creationId xmlns:a16="http://schemas.microsoft.com/office/drawing/2014/main" xmlns="" id="{0B006E1D-BB9D-46E9-8A0A-016D8A35D648}"/>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5" name="Freeform 655">
              <a:extLst>
                <a:ext uri="{FF2B5EF4-FFF2-40B4-BE49-F238E27FC236}">
                  <a16:creationId xmlns:a16="http://schemas.microsoft.com/office/drawing/2014/main" xmlns="" id="{24B1E5E1-DD91-4C45-908D-EA3A915E885A}"/>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6" name="Freeform 656">
              <a:extLst>
                <a:ext uri="{FF2B5EF4-FFF2-40B4-BE49-F238E27FC236}">
                  <a16:creationId xmlns:a16="http://schemas.microsoft.com/office/drawing/2014/main" xmlns="" id="{F6DABFEB-8E09-4B4F-8F7E-DD883C0DE78E}"/>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7" name="Freeform 657">
              <a:extLst>
                <a:ext uri="{FF2B5EF4-FFF2-40B4-BE49-F238E27FC236}">
                  <a16:creationId xmlns:a16="http://schemas.microsoft.com/office/drawing/2014/main" xmlns="" id="{DC1058C3-8205-4808-B1F3-86A23A05D0C7}"/>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8" name="Oval 658">
              <a:extLst>
                <a:ext uri="{FF2B5EF4-FFF2-40B4-BE49-F238E27FC236}">
                  <a16:creationId xmlns:a16="http://schemas.microsoft.com/office/drawing/2014/main" xmlns="" id="{917E1DAC-422C-480A-9150-47C3ADD665A8}"/>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79" name="Oval 659">
              <a:extLst>
                <a:ext uri="{FF2B5EF4-FFF2-40B4-BE49-F238E27FC236}">
                  <a16:creationId xmlns:a16="http://schemas.microsoft.com/office/drawing/2014/main" xmlns="" id="{C63B65F7-70C3-4C34-8034-17C71A5A255A}"/>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80" name="Freeform 682">
              <a:extLst>
                <a:ext uri="{FF2B5EF4-FFF2-40B4-BE49-F238E27FC236}">
                  <a16:creationId xmlns:a16="http://schemas.microsoft.com/office/drawing/2014/main" xmlns="" id="{D8853FC9-60CF-4A2E-9B1F-E2F1FB0B13F5}"/>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sp>
          <p:nvSpPr>
            <p:cNvPr id="681" name="Freeform 685">
              <a:extLst>
                <a:ext uri="{FF2B5EF4-FFF2-40B4-BE49-F238E27FC236}">
                  <a16:creationId xmlns:a16="http://schemas.microsoft.com/office/drawing/2014/main" xmlns="" id="{EB4FD255-BAC4-47A1-8B3B-FEE1BDC5C7C2}"/>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448"/>
              <a:endParaRPr lang="en-US" sz="1350" dirty="0">
                <a:solidFill>
                  <a:srgbClr val="505050"/>
                </a:solidFill>
                <a:latin typeface="Segoe UI"/>
              </a:endParaRPr>
            </a:p>
          </p:txBody>
        </p:sp>
      </p:grpSp>
      <p:sp>
        <p:nvSpPr>
          <p:cNvPr id="682" name="Oval 681">
            <a:extLst>
              <a:ext uri="{FF2B5EF4-FFF2-40B4-BE49-F238E27FC236}">
                <a16:creationId xmlns:a16="http://schemas.microsoft.com/office/drawing/2014/main" xmlns="" id="{DB68961A-48FB-450B-9BC2-26D2BAC95162}"/>
              </a:ext>
            </a:extLst>
          </p:cNvPr>
          <p:cNvSpPr/>
          <p:nvPr/>
        </p:nvSpPr>
        <p:spPr bwMode="auto">
          <a:xfrm>
            <a:off x="2996922" y="3131619"/>
            <a:ext cx="4655795" cy="4374096"/>
          </a:xfrm>
          <a:prstGeom prst="ellipse">
            <a:avLst/>
          </a:prstGeom>
          <a:noFill/>
          <a:ln w="28575" cap="flat" cmpd="sng" algn="ctr">
            <a:solidFill>
              <a:srgbClr val="00B0F0"/>
            </a:solidFill>
            <a:prstDash val="sysDash"/>
            <a:headEnd type="none" w="med" len="med"/>
            <a:tailEnd type="none" w="med" len="med"/>
          </a:ln>
          <a:effectLst/>
        </p:spPr>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245" fontAlgn="base">
              <a:lnSpc>
                <a:spcPct val="90000"/>
              </a:lnSpc>
              <a:spcBef>
                <a:spcPct val="0"/>
              </a:spcBef>
              <a:spcAft>
                <a:spcPct val="0"/>
              </a:spcAft>
              <a:defRPr/>
            </a:pPr>
            <a:endParaRPr lang="en-US" kern="0" dirty="0">
              <a:solidFill>
                <a:srgbClr val="505050"/>
              </a:solidFill>
              <a:latin typeface="Segoe UI"/>
              <a:ea typeface="Segoe UI" pitchFamily="34" charset="0"/>
              <a:cs typeface="Segoe UI" pitchFamily="34" charset="0"/>
            </a:endParaRPr>
          </a:p>
        </p:txBody>
      </p:sp>
      <p:sp>
        <p:nvSpPr>
          <p:cNvPr id="683" name="Freeform 95">
            <a:extLst>
              <a:ext uri="{FF2B5EF4-FFF2-40B4-BE49-F238E27FC236}">
                <a16:creationId xmlns:a16="http://schemas.microsoft.com/office/drawing/2014/main" xmlns="" id="{F5A0D71E-FBE7-43FC-B207-F3D04AF06D00}"/>
              </a:ext>
            </a:extLst>
          </p:cNvPr>
          <p:cNvSpPr>
            <a:spLocks/>
          </p:cNvSpPr>
          <p:nvPr/>
        </p:nvSpPr>
        <p:spPr bwMode="auto">
          <a:xfrm flipH="1">
            <a:off x="5063943" y="2705916"/>
            <a:ext cx="1351905" cy="7524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68560" tIns="34280" rIns="68560" bIns="34280" numCol="1" anchor="t" anchorCtr="0" compatLnSpc="1">
            <a:prstTxWarp prst="textNoShape">
              <a:avLst/>
            </a:prstTxWarp>
          </a:bodyPr>
          <a:lstStyle/>
          <a:p>
            <a:endParaRPr lang="en-US" sz="1350" kern="0" dirty="0">
              <a:solidFill>
                <a:srgbClr val="505050"/>
              </a:solidFill>
              <a:latin typeface="Segoe UI"/>
            </a:endParaRPr>
          </a:p>
        </p:txBody>
      </p:sp>
      <p:cxnSp>
        <p:nvCxnSpPr>
          <p:cNvPr id="684" name="Straight Connector 683">
            <a:extLst>
              <a:ext uri="{FF2B5EF4-FFF2-40B4-BE49-F238E27FC236}">
                <a16:creationId xmlns:a16="http://schemas.microsoft.com/office/drawing/2014/main" xmlns="" id="{77DCC6E8-8304-4741-A395-D36B1506A1AE}"/>
              </a:ext>
            </a:extLst>
          </p:cNvPr>
          <p:cNvCxnSpPr/>
          <p:nvPr/>
        </p:nvCxnSpPr>
        <p:spPr>
          <a:xfrm flipH="1">
            <a:off x="5625130" y="5432849"/>
            <a:ext cx="373657" cy="1023"/>
          </a:xfrm>
          <a:prstGeom prst="line">
            <a:avLst/>
          </a:prstGeom>
          <a:noFill/>
          <a:ln w="38100" cap="flat" cmpd="sng" algn="ctr">
            <a:solidFill>
              <a:srgbClr val="5C2D91">
                <a:lumMod val="60000"/>
                <a:lumOff val="40000"/>
              </a:srgbClr>
            </a:solidFill>
            <a:prstDash val="solid"/>
            <a:headEnd type="triangle" w="med" len="med"/>
            <a:tailEnd type="none" w="med" len="med"/>
          </a:ln>
          <a:effectLst/>
        </p:spPr>
      </p:cxnSp>
      <p:sp>
        <p:nvSpPr>
          <p:cNvPr id="685" name="TextBox 684">
            <a:extLst>
              <a:ext uri="{FF2B5EF4-FFF2-40B4-BE49-F238E27FC236}">
                <a16:creationId xmlns:a16="http://schemas.microsoft.com/office/drawing/2014/main" xmlns="" id="{7FA995AD-749D-4758-89B5-809921566E7F}"/>
              </a:ext>
            </a:extLst>
          </p:cNvPr>
          <p:cNvSpPr txBox="1"/>
          <p:nvPr/>
        </p:nvSpPr>
        <p:spPr>
          <a:xfrm>
            <a:off x="5188204" y="2908096"/>
            <a:ext cx="1058336" cy="466281"/>
          </a:xfrm>
          <a:prstGeom prst="rect">
            <a:avLst/>
          </a:prstGeom>
          <a:noFill/>
        </p:spPr>
        <p:txBody>
          <a:bodyPr wrap="square" rtlCol="0">
            <a:spAutoFit/>
          </a:bodyPr>
          <a:lstStyle/>
          <a:p>
            <a:pPr algn="ctr">
              <a:lnSpc>
                <a:spcPct val="90000"/>
              </a:lnSpc>
            </a:pPr>
            <a:r>
              <a:rPr lang="en-US" sz="1350" dirty="0">
                <a:solidFill>
                  <a:srgbClr val="505050"/>
                </a:solidFill>
                <a:latin typeface="Segoe UI"/>
              </a:rPr>
              <a:t>Microsoft Azure</a:t>
            </a:r>
          </a:p>
        </p:txBody>
      </p:sp>
      <p:sp>
        <p:nvSpPr>
          <p:cNvPr id="686" name="TextBox 685">
            <a:extLst>
              <a:ext uri="{FF2B5EF4-FFF2-40B4-BE49-F238E27FC236}">
                <a16:creationId xmlns:a16="http://schemas.microsoft.com/office/drawing/2014/main" xmlns="" id="{6C11D71B-8FBC-4863-9450-E2AE18280F06}"/>
              </a:ext>
            </a:extLst>
          </p:cNvPr>
          <p:cNvSpPr txBox="1"/>
          <p:nvPr/>
        </p:nvSpPr>
        <p:spPr>
          <a:xfrm>
            <a:off x="4947340" y="4656957"/>
            <a:ext cx="807102" cy="409086"/>
          </a:xfrm>
          <a:prstGeom prst="rect">
            <a:avLst/>
          </a:prstGeom>
          <a:solidFill>
            <a:srgbClr val="5C2D91"/>
          </a:solidFill>
        </p:spPr>
        <p:txBody>
          <a:bodyPr wrap="square" rtlCol="0">
            <a:spAutoFit/>
          </a:bodyPr>
          <a:lstStyle/>
          <a:p>
            <a:pPr defTabSz="672358">
              <a:defRPr/>
            </a:pPr>
            <a:r>
              <a:rPr lang="en-US" sz="1029" kern="0" dirty="0">
                <a:solidFill>
                  <a:srgbClr val="505050"/>
                </a:solidFill>
                <a:effectLst>
                  <a:outerShdw blurRad="38100" dist="38100" dir="2700000" algn="tl">
                    <a:srgbClr val="000000">
                      <a:alpha val="43137"/>
                    </a:srgbClr>
                  </a:outerShdw>
                </a:effectLst>
                <a:latin typeface="Segoe UI"/>
              </a:rPr>
              <a:t>Internal VIP</a:t>
            </a:r>
          </a:p>
        </p:txBody>
      </p:sp>
      <p:sp>
        <p:nvSpPr>
          <p:cNvPr id="687" name="TextBox 686">
            <a:extLst>
              <a:ext uri="{FF2B5EF4-FFF2-40B4-BE49-F238E27FC236}">
                <a16:creationId xmlns:a16="http://schemas.microsoft.com/office/drawing/2014/main" xmlns="" id="{73AF19D2-190A-499D-96CB-2D1CC23C55F2}"/>
              </a:ext>
            </a:extLst>
          </p:cNvPr>
          <p:cNvSpPr txBox="1"/>
          <p:nvPr/>
        </p:nvSpPr>
        <p:spPr>
          <a:xfrm>
            <a:off x="3929850" y="3812223"/>
            <a:ext cx="694623" cy="228076"/>
          </a:xfrm>
          <a:prstGeom prst="rect">
            <a:avLst/>
          </a:prstGeom>
          <a:solidFill>
            <a:srgbClr val="D83B01"/>
          </a:solidFill>
        </p:spPr>
        <p:txBody>
          <a:bodyPr wrap="square" rtlCol="0">
            <a:spAutoFit/>
          </a:bodyPr>
          <a:lstStyle/>
          <a:p>
            <a:pPr defTabSz="672358">
              <a:defRPr/>
            </a:pPr>
            <a:r>
              <a:rPr lang="en-US" sz="882" kern="0" dirty="0">
                <a:solidFill>
                  <a:srgbClr val="505050"/>
                </a:solidFill>
                <a:effectLst>
                  <a:outerShdw blurRad="38100" dist="38100" dir="2700000" algn="tl">
                    <a:srgbClr val="000000">
                      <a:alpha val="43137"/>
                    </a:srgbClr>
                  </a:outerShdw>
                </a:effectLst>
                <a:latin typeface="Segoe UI"/>
              </a:rPr>
              <a:t>Public VIP</a:t>
            </a:r>
          </a:p>
        </p:txBody>
      </p:sp>
    </p:spTree>
    <p:extLst>
      <p:ext uri="{BB962C8B-B14F-4D97-AF65-F5344CB8AC3E}">
        <p14:creationId xmlns:p14="http://schemas.microsoft.com/office/powerpoint/2010/main" val="1899830005"/>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640031" y="1698509"/>
            <a:ext cx="5085183" cy="4203355"/>
            <a:chOff x="2230555" y="1143673"/>
            <a:chExt cx="6916202" cy="5716855"/>
          </a:xfrm>
        </p:grpSpPr>
        <p:sp>
          <p:nvSpPr>
            <p:cNvPr id="2" name="Rounded Rectangle 1"/>
            <p:cNvSpPr/>
            <p:nvPr/>
          </p:nvSpPr>
          <p:spPr>
            <a:xfrm>
              <a:off x="2230555" y="1473369"/>
              <a:ext cx="6916202" cy="5387159"/>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72358">
                <a:defRPr/>
              </a:pPr>
              <a:endParaRPr lang="en-US" sz="1350" kern="0" dirty="0">
                <a:solidFill>
                  <a:schemeClr val="tx1"/>
                </a:solidFill>
              </a:endParaRPr>
            </a:p>
          </p:txBody>
        </p:sp>
        <p:sp>
          <p:nvSpPr>
            <p:cNvPr id="3" name="TextBox 2"/>
            <p:cNvSpPr txBox="1"/>
            <p:nvPr/>
          </p:nvSpPr>
          <p:spPr>
            <a:xfrm>
              <a:off x="2933030" y="1143673"/>
              <a:ext cx="2148560" cy="408132"/>
            </a:xfrm>
            <a:prstGeom prst="rect">
              <a:avLst/>
            </a:prstGeom>
            <a:noFill/>
          </p:spPr>
          <p:txBody>
            <a:bodyPr wrap="square" rtlCol="0">
              <a:spAutoFit/>
            </a:bodyPr>
            <a:lstStyle/>
            <a:p>
              <a:pPr defTabSz="672358">
                <a:defRPr/>
              </a:pPr>
              <a:r>
                <a:rPr lang="en-US" sz="1350" kern="0" dirty="0">
                  <a:gradFill>
                    <a:gsLst>
                      <a:gs pos="23529">
                        <a:schemeClr val="bg1"/>
                      </a:gs>
                      <a:gs pos="46000">
                        <a:schemeClr val="bg1"/>
                      </a:gs>
                    </a:gsLst>
                    <a:lin ang="5400000" scaled="0"/>
                  </a:gradFill>
                </a:rPr>
                <a:t>Virtual Network</a:t>
              </a:r>
            </a:p>
          </p:txBody>
        </p:sp>
      </p:grpSp>
      <p:grpSp>
        <p:nvGrpSpPr>
          <p:cNvPr id="6" name="Group 5"/>
          <p:cNvGrpSpPr/>
          <p:nvPr/>
        </p:nvGrpSpPr>
        <p:grpSpPr>
          <a:xfrm>
            <a:off x="2005935" y="2140389"/>
            <a:ext cx="3572419" cy="1086595"/>
            <a:chOff x="2686049" y="1157192"/>
            <a:chExt cx="5795011" cy="1608868"/>
          </a:xfrm>
        </p:grpSpPr>
        <p:sp>
          <p:nvSpPr>
            <p:cNvPr id="4" name="Rectangle 3"/>
            <p:cNvSpPr/>
            <p:nvPr/>
          </p:nvSpPr>
          <p:spPr>
            <a:xfrm>
              <a:off x="2686050" y="1554480"/>
              <a:ext cx="5795010" cy="1211580"/>
            </a:xfrm>
            <a:prstGeom prst="rect">
              <a:avLst/>
            </a:prstGeom>
            <a:noFill/>
            <a:ln w="25400">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358">
                <a:defRPr/>
              </a:pPr>
              <a:endParaRPr lang="en-US" sz="1350" kern="0">
                <a:solidFill>
                  <a:sysClr val="windowText" lastClr="000000"/>
                </a:solidFill>
              </a:endParaRPr>
            </a:p>
          </p:txBody>
        </p:sp>
        <p:sp>
          <p:nvSpPr>
            <p:cNvPr id="5" name="TextBox 4"/>
            <p:cNvSpPr txBox="1"/>
            <p:nvPr/>
          </p:nvSpPr>
          <p:spPr>
            <a:xfrm>
              <a:off x="2686049" y="1157192"/>
              <a:ext cx="3080857" cy="444317"/>
            </a:xfrm>
            <a:prstGeom prst="rect">
              <a:avLst/>
            </a:prstGeom>
            <a:noFill/>
          </p:spPr>
          <p:txBody>
            <a:bodyPr wrap="square" rtlCol="0">
              <a:spAutoFit/>
            </a:bodyPr>
            <a:lstStyle/>
            <a:p>
              <a:pPr defTabSz="672358">
                <a:defRPr/>
              </a:pPr>
              <a:r>
                <a:rPr lang="en-US" sz="1350" kern="0" dirty="0">
                  <a:solidFill>
                    <a:schemeClr val="tx1">
                      <a:lumMod val="75000"/>
                    </a:schemeClr>
                  </a:solidFill>
                </a:rPr>
                <a:t>Frontend Subnet</a:t>
              </a:r>
            </a:p>
          </p:txBody>
        </p:sp>
      </p:grpSp>
      <p:grpSp>
        <p:nvGrpSpPr>
          <p:cNvPr id="7" name="Group 6"/>
          <p:cNvGrpSpPr/>
          <p:nvPr/>
        </p:nvGrpSpPr>
        <p:grpSpPr>
          <a:xfrm>
            <a:off x="2005935" y="3316947"/>
            <a:ext cx="3572419" cy="1089413"/>
            <a:chOff x="2686049" y="1153020"/>
            <a:chExt cx="5795011" cy="1613040"/>
          </a:xfrm>
        </p:grpSpPr>
        <p:sp>
          <p:nvSpPr>
            <p:cNvPr id="8" name="Rectangle 7"/>
            <p:cNvSpPr/>
            <p:nvPr/>
          </p:nvSpPr>
          <p:spPr>
            <a:xfrm>
              <a:off x="2686050" y="1554480"/>
              <a:ext cx="5795010" cy="1211580"/>
            </a:xfrm>
            <a:prstGeom prst="rect">
              <a:avLst/>
            </a:prstGeom>
            <a:noFill/>
            <a:ln w="25400">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358">
                <a:defRPr/>
              </a:pPr>
              <a:endParaRPr lang="en-US" sz="1350" kern="0">
                <a:solidFill>
                  <a:sysClr val="windowText" lastClr="000000"/>
                </a:solidFill>
              </a:endParaRPr>
            </a:p>
          </p:txBody>
        </p:sp>
        <p:sp>
          <p:nvSpPr>
            <p:cNvPr id="9" name="TextBox 8"/>
            <p:cNvSpPr txBox="1"/>
            <p:nvPr/>
          </p:nvSpPr>
          <p:spPr>
            <a:xfrm>
              <a:off x="2686049" y="1153020"/>
              <a:ext cx="3090499" cy="444317"/>
            </a:xfrm>
            <a:prstGeom prst="rect">
              <a:avLst/>
            </a:prstGeom>
            <a:noFill/>
          </p:spPr>
          <p:txBody>
            <a:bodyPr wrap="square" rtlCol="0">
              <a:spAutoFit/>
            </a:bodyPr>
            <a:lstStyle/>
            <a:p>
              <a:pPr defTabSz="672358">
                <a:defRPr/>
              </a:pPr>
              <a:r>
                <a:rPr lang="en-US" sz="1350" kern="0" dirty="0">
                  <a:solidFill>
                    <a:schemeClr val="tx1">
                      <a:lumMod val="75000"/>
                    </a:schemeClr>
                  </a:solidFill>
                </a:rPr>
                <a:t>Application</a:t>
              </a:r>
              <a:r>
                <a:rPr lang="en-US" sz="1350" kern="0" dirty="0">
                  <a:gradFill>
                    <a:gsLst>
                      <a:gs pos="23529">
                        <a:schemeClr val="bg1"/>
                      </a:gs>
                      <a:gs pos="46000">
                        <a:schemeClr val="bg1"/>
                      </a:gs>
                    </a:gsLst>
                    <a:lin ang="5400000" scaled="0"/>
                  </a:gradFill>
                </a:rPr>
                <a:t> </a:t>
              </a:r>
              <a:r>
                <a:rPr lang="en-US" sz="1350" kern="0" dirty="0">
                  <a:solidFill>
                    <a:schemeClr val="tx1">
                      <a:lumMod val="75000"/>
                    </a:schemeClr>
                  </a:solidFill>
                </a:rPr>
                <a:t>Subnet</a:t>
              </a:r>
            </a:p>
          </p:txBody>
        </p:sp>
      </p:grpSp>
      <p:grpSp>
        <p:nvGrpSpPr>
          <p:cNvPr id="10" name="Group 9"/>
          <p:cNvGrpSpPr/>
          <p:nvPr/>
        </p:nvGrpSpPr>
        <p:grpSpPr>
          <a:xfrm>
            <a:off x="2005935" y="4605558"/>
            <a:ext cx="3572419" cy="1105729"/>
            <a:chOff x="2686049" y="1128863"/>
            <a:chExt cx="5795011" cy="1637197"/>
          </a:xfrm>
        </p:grpSpPr>
        <p:sp>
          <p:nvSpPr>
            <p:cNvPr id="11" name="Rectangle 10"/>
            <p:cNvSpPr/>
            <p:nvPr/>
          </p:nvSpPr>
          <p:spPr>
            <a:xfrm>
              <a:off x="2686050" y="1554480"/>
              <a:ext cx="5795010" cy="1211580"/>
            </a:xfrm>
            <a:prstGeom prst="rect">
              <a:avLst/>
            </a:prstGeom>
            <a:noFill/>
            <a:ln w="25400">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358">
                <a:defRPr/>
              </a:pPr>
              <a:endParaRPr lang="en-US" sz="1350" kern="0">
                <a:solidFill>
                  <a:sysClr val="windowText" lastClr="000000"/>
                </a:solidFill>
              </a:endParaRPr>
            </a:p>
          </p:txBody>
        </p:sp>
        <p:sp>
          <p:nvSpPr>
            <p:cNvPr id="12" name="TextBox 11"/>
            <p:cNvSpPr txBox="1"/>
            <p:nvPr/>
          </p:nvSpPr>
          <p:spPr>
            <a:xfrm>
              <a:off x="2686049" y="1128863"/>
              <a:ext cx="2664881" cy="444316"/>
            </a:xfrm>
            <a:prstGeom prst="rect">
              <a:avLst/>
            </a:prstGeom>
            <a:noFill/>
          </p:spPr>
          <p:txBody>
            <a:bodyPr wrap="square" rtlCol="0">
              <a:spAutoFit/>
            </a:bodyPr>
            <a:lstStyle/>
            <a:p>
              <a:pPr defTabSz="672358">
                <a:defRPr/>
              </a:pPr>
              <a:r>
                <a:rPr lang="en-US" sz="1350" kern="0" dirty="0">
                  <a:solidFill>
                    <a:schemeClr val="tx1">
                      <a:lumMod val="75000"/>
                    </a:schemeClr>
                  </a:solidFill>
                </a:rPr>
                <a:t>Backend Subnet</a:t>
              </a:r>
            </a:p>
          </p:txBody>
        </p:sp>
      </p:grpSp>
      <p:sp>
        <p:nvSpPr>
          <p:cNvPr id="13" name="TextBox 12"/>
          <p:cNvSpPr txBox="1"/>
          <p:nvPr/>
        </p:nvSpPr>
        <p:spPr>
          <a:xfrm>
            <a:off x="2081233" y="2485906"/>
            <a:ext cx="752678" cy="300082"/>
          </a:xfrm>
          <a:prstGeom prst="rect">
            <a:avLst/>
          </a:prstGeom>
          <a:noFill/>
        </p:spPr>
        <p:txBody>
          <a:bodyPr wrap="square" rtlCol="0">
            <a:spAutoFit/>
          </a:bodyPr>
          <a:lstStyle/>
          <a:p>
            <a:pPr defTabSz="672358">
              <a:defRPr/>
            </a:pPr>
            <a:r>
              <a:rPr lang="en-US" sz="1350" kern="0" dirty="0">
                <a:solidFill>
                  <a:srgbClr val="FF0000"/>
                </a:solidFill>
              </a:rPr>
              <a:t>DMZ</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1477" y="2641978"/>
            <a:ext cx="493697" cy="485402"/>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4629" y="2530013"/>
            <a:ext cx="493697" cy="485402"/>
          </a:xfrm>
          <a:prstGeom prst="rect">
            <a:avLst/>
          </a:prstGeom>
        </p:spPr>
      </p:pic>
      <p:sp>
        <p:nvSpPr>
          <p:cNvPr id="16" name="TextBox 15"/>
          <p:cNvSpPr txBox="1"/>
          <p:nvPr/>
        </p:nvSpPr>
        <p:spPr>
          <a:xfrm>
            <a:off x="4110107" y="2506049"/>
            <a:ext cx="1263314" cy="715581"/>
          </a:xfrm>
          <a:prstGeom prst="rect">
            <a:avLst/>
          </a:prstGeom>
          <a:noFill/>
        </p:spPr>
        <p:txBody>
          <a:bodyPr wrap="square" rtlCol="0">
            <a:spAutoFit/>
          </a:bodyPr>
          <a:lstStyle/>
          <a:p>
            <a:pPr defTabSz="672358">
              <a:defRPr/>
            </a:pPr>
            <a:r>
              <a:rPr lang="sl-SI" sz="1350" kern="0" dirty="0" err="1">
                <a:solidFill>
                  <a:schemeClr val="tx1">
                    <a:lumMod val="75000"/>
                  </a:schemeClr>
                </a:solidFill>
              </a:rPr>
              <a:t>Network</a:t>
            </a:r>
            <a:r>
              <a:rPr lang="sl-SI" sz="1350" kern="0" dirty="0">
                <a:solidFill>
                  <a:schemeClr val="tx1">
                    <a:lumMod val="75000"/>
                  </a:schemeClr>
                </a:solidFill>
              </a:rPr>
              <a:t> </a:t>
            </a:r>
            <a:r>
              <a:rPr lang="sl-SI" sz="1350" kern="0" dirty="0" err="1">
                <a:solidFill>
                  <a:schemeClr val="tx1">
                    <a:lumMod val="75000"/>
                  </a:schemeClr>
                </a:solidFill>
              </a:rPr>
              <a:t>Virtual</a:t>
            </a:r>
            <a:r>
              <a:rPr lang="sl-SI" sz="1350" kern="0" dirty="0">
                <a:solidFill>
                  <a:schemeClr val="tx1">
                    <a:lumMod val="75000"/>
                  </a:schemeClr>
                </a:solidFill>
              </a:rPr>
              <a:t> </a:t>
            </a:r>
            <a:r>
              <a:rPr lang="sl-SI" sz="1350" kern="0" dirty="0" err="1">
                <a:solidFill>
                  <a:schemeClr val="tx1">
                    <a:lumMod val="75000"/>
                  </a:schemeClr>
                </a:solidFill>
              </a:rPr>
              <a:t>Appliance</a:t>
            </a:r>
            <a:endParaRPr lang="en-US" sz="1350" kern="0" dirty="0">
              <a:solidFill>
                <a:schemeClr val="tx1">
                  <a:lumMod val="75000"/>
                </a:schemeClr>
              </a:solidFill>
            </a:endParaRPr>
          </a:p>
        </p:txBody>
      </p:sp>
      <p:cxnSp>
        <p:nvCxnSpPr>
          <p:cNvPr id="21" name="Elbow Connector 20"/>
          <p:cNvCxnSpPr/>
          <p:nvPr/>
        </p:nvCxnSpPr>
        <p:spPr>
          <a:xfrm flipH="1">
            <a:off x="5750148" y="2794897"/>
            <a:ext cx="12350" cy="1237118"/>
          </a:xfrm>
          <a:prstGeom prst="bentConnector3">
            <a:avLst>
              <a:gd name="adj1" fmla="val -13549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62497" y="4153335"/>
            <a:ext cx="1756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5400000">
            <a:off x="5269721" y="4633761"/>
            <a:ext cx="1148813" cy="1879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loud 34"/>
          <p:cNvSpPr/>
          <p:nvPr/>
        </p:nvSpPr>
        <p:spPr bwMode="auto">
          <a:xfrm>
            <a:off x="7037765" y="1591335"/>
            <a:ext cx="1231987" cy="717134"/>
          </a:xfrm>
          <a:prstGeom prst="cloud">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r>
              <a:rPr lang="en-US" sz="1200" b="1" kern="0" dirty="0">
                <a:gradFill>
                  <a:gsLst>
                    <a:gs pos="23529">
                      <a:schemeClr val="bg1"/>
                    </a:gs>
                    <a:gs pos="46000">
                      <a:schemeClr val="bg1"/>
                    </a:gs>
                  </a:gsLst>
                  <a:lin ang="5400000" scaled="0"/>
                </a:gradFill>
                <a:ea typeface="Segoe UI" pitchFamily="34" charset="0"/>
                <a:cs typeface="Segoe UI" pitchFamily="34" charset="0"/>
              </a:rPr>
              <a:t>Internet</a:t>
            </a:r>
          </a:p>
        </p:txBody>
      </p:sp>
      <p:cxnSp>
        <p:nvCxnSpPr>
          <p:cNvPr id="37" name="Elbow Connector 36"/>
          <p:cNvCxnSpPr>
            <a:stCxn id="35" idx="2"/>
            <a:endCxn id="4" idx="0"/>
          </p:cNvCxnSpPr>
          <p:nvPr/>
        </p:nvCxnSpPr>
        <p:spPr>
          <a:xfrm rot="10800000" flipV="1">
            <a:off x="3792146" y="1823227"/>
            <a:ext cx="3249441" cy="5854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2675324" y="3770494"/>
            <a:ext cx="589176" cy="453457"/>
            <a:chOff x="6313528" y="7192748"/>
            <a:chExt cx="1039428" cy="881425"/>
          </a:xfrm>
          <a:solidFill>
            <a:schemeClr val="bg2">
              <a:lumMod val="10000"/>
            </a:schemeClr>
          </a:solidFill>
        </p:grpSpPr>
        <p:sp>
          <p:nvSpPr>
            <p:cNvPr id="39" name="Freeform 88"/>
            <p:cNvSpPr>
              <a:spLocks noEditPoints="1"/>
            </p:cNvSpPr>
            <p:nvPr/>
          </p:nvSpPr>
          <p:spPr bwMode="black">
            <a:xfrm>
              <a:off x="6313528" y="7192748"/>
              <a:ext cx="1039428" cy="88142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358">
                <a:defRPr/>
              </a:pPr>
              <a:endParaRPr lang="en-US" sz="1350" kern="0" dirty="0">
                <a:solidFill>
                  <a:sysClr val="windowText" lastClr="000000"/>
                </a:solidFill>
              </a:endParaRPr>
            </a:p>
          </p:txBody>
        </p:sp>
        <p:sp>
          <p:nvSpPr>
            <p:cNvPr id="40" name="Freeform 23"/>
            <p:cNvSpPr>
              <a:spLocks noEditPoints="1"/>
            </p:cNvSpPr>
            <p:nvPr/>
          </p:nvSpPr>
          <p:spPr bwMode="black">
            <a:xfrm>
              <a:off x="6593308" y="7333888"/>
              <a:ext cx="479868" cy="47974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0" tIns="30860" rIns="61720" bIns="30860" numCol="1" anchor="t" anchorCtr="0" compatLnSpc="1">
              <a:prstTxWarp prst="textNoShape">
                <a:avLst/>
              </a:prstTxWarp>
            </a:bodyPr>
            <a:lstStyle/>
            <a:p>
              <a:pPr algn="ctr" defTabSz="685711">
                <a:defRPr/>
              </a:pPr>
              <a:endParaRPr lang="en-US" sz="1200" kern="0">
                <a:gradFill>
                  <a:gsLst>
                    <a:gs pos="0">
                      <a:srgbClr val="FFFFFF"/>
                    </a:gs>
                    <a:gs pos="100000">
                      <a:srgbClr val="FFFFFF"/>
                    </a:gs>
                  </a:gsLst>
                  <a:lin ang="5400000" scaled="0"/>
                </a:gradFill>
              </a:endParaRPr>
            </a:p>
          </p:txBody>
        </p:sp>
      </p:grpSp>
      <p:grpSp>
        <p:nvGrpSpPr>
          <p:cNvPr id="44" name="Group 43"/>
          <p:cNvGrpSpPr/>
          <p:nvPr/>
        </p:nvGrpSpPr>
        <p:grpSpPr>
          <a:xfrm>
            <a:off x="4169787" y="3776027"/>
            <a:ext cx="589176" cy="453457"/>
            <a:chOff x="6313528" y="7192748"/>
            <a:chExt cx="1039428" cy="881425"/>
          </a:xfrm>
          <a:solidFill>
            <a:schemeClr val="bg2">
              <a:lumMod val="10000"/>
            </a:schemeClr>
          </a:solidFill>
        </p:grpSpPr>
        <p:sp>
          <p:nvSpPr>
            <p:cNvPr id="45" name="Freeform 88"/>
            <p:cNvSpPr>
              <a:spLocks noEditPoints="1"/>
            </p:cNvSpPr>
            <p:nvPr/>
          </p:nvSpPr>
          <p:spPr bwMode="black">
            <a:xfrm>
              <a:off x="6313528" y="7192748"/>
              <a:ext cx="1039428" cy="88142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358">
                <a:defRPr/>
              </a:pPr>
              <a:endParaRPr lang="en-US" sz="1350" kern="0" dirty="0">
                <a:solidFill>
                  <a:sysClr val="windowText" lastClr="000000"/>
                </a:solidFill>
              </a:endParaRPr>
            </a:p>
          </p:txBody>
        </p:sp>
        <p:sp>
          <p:nvSpPr>
            <p:cNvPr id="46" name="Freeform 23"/>
            <p:cNvSpPr>
              <a:spLocks noEditPoints="1"/>
            </p:cNvSpPr>
            <p:nvPr/>
          </p:nvSpPr>
          <p:spPr bwMode="black">
            <a:xfrm>
              <a:off x="6593308" y="7333888"/>
              <a:ext cx="479868" cy="47974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0" tIns="30860" rIns="61720" bIns="30860" numCol="1" anchor="t" anchorCtr="0" compatLnSpc="1">
              <a:prstTxWarp prst="textNoShape">
                <a:avLst/>
              </a:prstTxWarp>
            </a:bodyPr>
            <a:lstStyle/>
            <a:p>
              <a:pPr algn="ctr" defTabSz="685711">
                <a:defRPr/>
              </a:pPr>
              <a:endParaRPr lang="en-US" sz="1200" kern="0">
                <a:gradFill>
                  <a:gsLst>
                    <a:gs pos="0">
                      <a:srgbClr val="FFFFFF"/>
                    </a:gs>
                    <a:gs pos="100000">
                      <a:srgbClr val="FFFFFF"/>
                    </a:gs>
                  </a:gsLst>
                  <a:lin ang="5400000" scaled="0"/>
                </a:gradFill>
              </a:endParaRPr>
            </a:p>
          </p:txBody>
        </p:sp>
      </p:grpSp>
      <p:cxnSp>
        <p:nvCxnSpPr>
          <p:cNvPr id="48" name="Straight Arrow Connector 47"/>
          <p:cNvCxnSpPr>
            <a:stCxn id="15" idx="2"/>
          </p:cNvCxnSpPr>
          <p:nvPr/>
        </p:nvCxnSpPr>
        <p:spPr>
          <a:xfrm flipH="1">
            <a:off x="2967251" y="3127381"/>
            <a:ext cx="691076" cy="643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15" idx="2"/>
          </p:cNvCxnSpPr>
          <p:nvPr/>
        </p:nvCxnSpPr>
        <p:spPr>
          <a:xfrm>
            <a:off x="3658326" y="3127380"/>
            <a:ext cx="806049" cy="648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8" name="Picture 57"/>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587030" y="4960106"/>
            <a:ext cx="616813" cy="569131"/>
          </a:xfrm>
          <a:prstGeom prst="rect">
            <a:avLst/>
          </a:prstGeom>
          <a:noFill/>
        </p:spPr>
      </p:pic>
      <p:pic>
        <p:nvPicPr>
          <p:cNvPr id="59" name="Picture 58"/>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031928" y="4900046"/>
            <a:ext cx="616813" cy="569131"/>
          </a:xfrm>
          <a:prstGeom prst="rect">
            <a:avLst/>
          </a:prstGeom>
          <a:noFill/>
        </p:spPr>
      </p:pic>
      <p:pic>
        <p:nvPicPr>
          <p:cNvPr id="60" name="Picture 5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73556" y="5121185"/>
            <a:ext cx="616813" cy="569131"/>
          </a:xfrm>
          <a:prstGeom prst="rect">
            <a:avLst/>
          </a:prstGeom>
          <a:noFill/>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6505" y="4402231"/>
            <a:ext cx="472249" cy="490779"/>
          </a:xfrm>
          <a:prstGeom prst="rect">
            <a:avLst/>
          </a:prstGeom>
        </p:spPr>
      </p:pic>
      <p:sp>
        <p:nvSpPr>
          <p:cNvPr id="62" name="TextBox 61"/>
          <p:cNvSpPr txBox="1"/>
          <p:nvPr/>
        </p:nvSpPr>
        <p:spPr>
          <a:xfrm>
            <a:off x="3911119" y="4528173"/>
            <a:ext cx="1210669" cy="300082"/>
          </a:xfrm>
          <a:prstGeom prst="rect">
            <a:avLst/>
          </a:prstGeom>
          <a:noFill/>
        </p:spPr>
        <p:txBody>
          <a:bodyPr wrap="square" rtlCol="0">
            <a:spAutoFit/>
          </a:bodyPr>
          <a:lstStyle/>
          <a:p>
            <a:pPr defTabSz="672358">
              <a:defRPr/>
            </a:pPr>
            <a:r>
              <a:rPr lang="en-US" sz="1350" kern="0" dirty="0">
                <a:solidFill>
                  <a:schemeClr val="tx1">
                    <a:lumMod val="75000"/>
                  </a:schemeClr>
                </a:solidFill>
              </a:rPr>
              <a:t>Load Balancer</a:t>
            </a:r>
          </a:p>
        </p:txBody>
      </p:sp>
      <p:sp>
        <p:nvSpPr>
          <p:cNvPr id="63" name="TextBox 62"/>
          <p:cNvSpPr txBox="1"/>
          <p:nvPr/>
        </p:nvSpPr>
        <p:spPr>
          <a:xfrm>
            <a:off x="2045396" y="3645774"/>
            <a:ext cx="637864" cy="300082"/>
          </a:xfrm>
          <a:prstGeom prst="rect">
            <a:avLst/>
          </a:prstGeom>
          <a:noFill/>
        </p:spPr>
        <p:txBody>
          <a:bodyPr wrap="square" rtlCol="0">
            <a:spAutoFit/>
          </a:bodyPr>
          <a:lstStyle/>
          <a:p>
            <a:pPr defTabSz="672358">
              <a:defRPr/>
            </a:pPr>
            <a:r>
              <a:rPr lang="en-US" sz="1350" kern="0" dirty="0">
                <a:solidFill>
                  <a:srgbClr val="FF0000"/>
                </a:solidFill>
              </a:rPr>
              <a:t>APP</a:t>
            </a:r>
          </a:p>
        </p:txBody>
      </p:sp>
      <p:sp>
        <p:nvSpPr>
          <p:cNvPr id="64" name="TextBox 63"/>
          <p:cNvSpPr txBox="1"/>
          <p:nvPr/>
        </p:nvSpPr>
        <p:spPr>
          <a:xfrm>
            <a:off x="2036794" y="4959318"/>
            <a:ext cx="797117" cy="300082"/>
          </a:xfrm>
          <a:prstGeom prst="rect">
            <a:avLst/>
          </a:prstGeom>
          <a:noFill/>
        </p:spPr>
        <p:txBody>
          <a:bodyPr wrap="square" rtlCol="0">
            <a:spAutoFit/>
          </a:bodyPr>
          <a:lstStyle/>
          <a:p>
            <a:pPr defTabSz="672358">
              <a:defRPr/>
            </a:pPr>
            <a:r>
              <a:rPr lang="en-US" sz="1350" kern="0" dirty="0">
                <a:solidFill>
                  <a:srgbClr val="FF0000"/>
                </a:solidFill>
              </a:rPr>
              <a:t>DB</a:t>
            </a:r>
          </a:p>
        </p:txBody>
      </p:sp>
      <p:sp>
        <p:nvSpPr>
          <p:cNvPr id="20" name="Title 19"/>
          <p:cNvSpPr>
            <a:spLocks noGrp="1"/>
          </p:cNvSpPr>
          <p:nvPr>
            <p:ph type="title"/>
          </p:nvPr>
        </p:nvSpPr>
        <p:spPr/>
        <p:txBody>
          <a:bodyPr/>
          <a:lstStyle/>
          <a:p>
            <a:r>
              <a:rPr lang="en-US" dirty="0" err="1">
                <a:solidFill>
                  <a:srgbClr val="E4491C"/>
                </a:solidFill>
              </a:rPr>
              <a:t>MultiTier</a:t>
            </a:r>
            <a:r>
              <a:rPr lang="en-US" dirty="0">
                <a:solidFill>
                  <a:srgbClr val="E4491C"/>
                </a:solidFill>
              </a:rPr>
              <a:t> application</a:t>
            </a:r>
          </a:p>
        </p:txBody>
      </p:sp>
      <p:pic>
        <p:nvPicPr>
          <p:cNvPr id="22" name="Picture 21"/>
          <p:cNvPicPr>
            <a:picLocks noChangeAspect="1"/>
          </p:cNvPicPr>
          <p:nvPr/>
        </p:nvPicPr>
        <p:blipFill>
          <a:blip r:embed="rId5"/>
          <a:stretch>
            <a:fillRect/>
          </a:stretch>
        </p:blipFill>
        <p:spPr>
          <a:xfrm>
            <a:off x="5241175" y="2461012"/>
            <a:ext cx="534379" cy="554403"/>
          </a:xfrm>
          <a:prstGeom prst="rect">
            <a:avLst/>
          </a:prstGeom>
        </p:spPr>
      </p:pic>
      <p:pic>
        <p:nvPicPr>
          <p:cNvPr id="43" name="Picture 42"/>
          <p:cNvPicPr>
            <a:picLocks noChangeAspect="1"/>
          </p:cNvPicPr>
          <p:nvPr/>
        </p:nvPicPr>
        <p:blipFill>
          <a:blip r:embed="rId5"/>
          <a:stretch>
            <a:fillRect/>
          </a:stretch>
        </p:blipFill>
        <p:spPr>
          <a:xfrm>
            <a:off x="5209594" y="3712193"/>
            <a:ext cx="534379" cy="564626"/>
          </a:xfrm>
          <a:prstGeom prst="rect">
            <a:avLst/>
          </a:prstGeom>
        </p:spPr>
      </p:pic>
      <p:pic>
        <p:nvPicPr>
          <p:cNvPr id="47" name="Picture 46"/>
          <p:cNvPicPr>
            <a:picLocks noChangeAspect="1"/>
          </p:cNvPicPr>
          <p:nvPr/>
        </p:nvPicPr>
        <p:blipFill>
          <a:blip r:embed="rId5"/>
          <a:stretch>
            <a:fillRect/>
          </a:stretch>
        </p:blipFill>
        <p:spPr>
          <a:xfrm>
            <a:off x="5214179" y="4970097"/>
            <a:ext cx="534379" cy="564626"/>
          </a:xfrm>
          <a:prstGeom prst="rect">
            <a:avLst/>
          </a:prstGeom>
        </p:spPr>
      </p:pic>
    </p:spTree>
    <p:extLst>
      <p:ext uri="{BB962C8B-B14F-4D97-AF65-F5344CB8AC3E}">
        <p14:creationId xmlns:p14="http://schemas.microsoft.com/office/powerpoint/2010/main" val="1046520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35" grpId="0" animBg="1"/>
      <p:bldP spid="62" grpId="0"/>
      <p:bldP spid="63" grpId="0"/>
      <p:bldP spid="64"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Hub and Spoke</a:t>
            </a:r>
          </a:p>
        </p:txBody>
      </p:sp>
      <p:sp>
        <p:nvSpPr>
          <p:cNvPr id="4" name="Text Placeholder 3"/>
          <p:cNvSpPr>
            <a:spLocks noGrp="1"/>
          </p:cNvSpPr>
          <p:nvPr>
            <p:ph type="body" sz="quarter" idx="10"/>
          </p:nvPr>
        </p:nvSpPr>
        <p:spPr>
          <a:xfrm>
            <a:off x="201930" y="1749371"/>
            <a:ext cx="2487599" cy="4099949"/>
          </a:xfrm>
        </p:spPr>
        <p:txBody>
          <a:bodyPr>
            <a:normAutofit/>
          </a:bodyPr>
          <a:lstStyle/>
          <a:p>
            <a:r>
              <a:rPr lang="en-US" sz="2353"/>
              <a:t>Management &amp; billing segregation</a:t>
            </a:r>
            <a:endParaRPr lang="en-US" sz="2353" dirty="0"/>
          </a:p>
          <a:p>
            <a:endParaRPr lang="en-US" sz="2353" dirty="0"/>
          </a:p>
          <a:p>
            <a:r>
              <a:rPr lang="en-US" sz="2353"/>
              <a:t>Compliance</a:t>
            </a:r>
            <a:endParaRPr lang="en-US" sz="2353" dirty="0"/>
          </a:p>
          <a:p>
            <a:pPr lvl="1"/>
            <a:endParaRPr lang="en-US" sz="1324" dirty="0"/>
          </a:p>
          <a:p>
            <a:pPr lvl="1"/>
            <a:endParaRPr lang="en-US" dirty="0"/>
          </a:p>
          <a:p>
            <a:pPr lvl="1"/>
            <a:endParaRPr lang="en-US" dirty="0"/>
          </a:p>
        </p:txBody>
      </p:sp>
      <p:pic>
        <p:nvPicPr>
          <p:cNvPr id="5" name="Picture 4"/>
          <p:cNvPicPr>
            <a:picLocks noChangeAspect="1"/>
          </p:cNvPicPr>
          <p:nvPr/>
        </p:nvPicPr>
        <p:blipFill>
          <a:blip r:embed="rId2"/>
          <a:stretch>
            <a:fillRect/>
          </a:stretch>
        </p:blipFill>
        <p:spPr>
          <a:xfrm>
            <a:off x="2348338" y="1606027"/>
            <a:ext cx="6299408" cy="4243294"/>
          </a:xfrm>
          <a:prstGeom prst="rect">
            <a:avLst/>
          </a:prstGeom>
        </p:spPr>
      </p:pic>
    </p:spTree>
    <p:extLst>
      <p:ext uri="{BB962C8B-B14F-4D97-AF65-F5344CB8AC3E}">
        <p14:creationId xmlns:p14="http://schemas.microsoft.com/office/powerpoint/2010/main" val="6442411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038225"/>
            <a:ext cx="7848600"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0255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1C96FFD-4DA3-42D7-90F8-695C2EC506E3}"/>
              </a:ext>
            </a:extLst>
          </p:cNvPr>
          <p:cNvSpPr>
            <a:spLocks noGrp="1"/>
          </p:cNvSpPr>
          <p:nvPr>
            <p:ph type="title"/>
          </p:nvPr>
        </p:nvSpPr>
        <p:spPr/>
        <p:txBody>
          <a:bodyPr/>
          <a:lstStyle/>
          <a:p>
            <a:r>
              <a:rPr lang="sl-SI" dirty="0" err="1"/>
              <a:t>VNet</a:t>
            </a:r>
            <a:r>
              <a:rPr lang="sl-SI" dirty="0"/>
              <a:t> </a:t>
            </a:r>
            <a:r>
              <a:rPr lang="sl-SI" dirty="0" err="1"/>
              <a:t>deployment</a:t>
            </a:r>
            <a:r>
              <a:rPr lang="sl-SI" dirty="0"/>
              <a:t> demo</a:t>
            </a:r>
          </a:p>
        </p:txBody>
      </p:sp>
    </p:spTree>
    <p:extLst>
      <p:ext uri="{BB962C8B-B14F-4D97-AF65-F5344CB8AC3E}">
        <p14:creationId xmlns:p14="http://schemas.microsoft.com/office/powerpoint/2010/main" val="107622473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b="1" dirty="0" smtClean="0">
                <a:solidFill>
                  <a:srgbClr val="C00000"/>
                </a:solidFill>
              </a:rPr>
              <a:t>Communicate </a:t>
            </a:r>
            <a:r>
              <a:rPr lang="en-IN" sz="3200" b="1" dirty="0">
                <a:solidFill>
                  <a:srgbClr val="C00000"/>
                </a:solidFill>
              </a:rPr>
              <a:t>with on-premises resources</a:t>
            </a:r>
            <a:br>
              <a:rPr lang="en-IN" sz="3200" b="1" dirty="0">
                <a:solidFill>
                  <a:srgbClr val="C00000"/>
                </a:solidFill>
              </a:rPr>
            </a:br>
            <a:endParaRPr lang="en-IN" sz="3200" dirty="0">
              <a:solidFill>
                <a:srgbClr val="C00000"/>
              </a:solidFill>
            </a:endParaRPr>
          </a:p>
        </p:txBody>
      </p:sp>
      <p:sp>
        <p:nvSpPr>
          <p:cNvPr id="3" name="Content Placeholder 2"/>
          <p:cNvSpPr>
            <a:spLocks noGrp="1"/>
          </p:cNvSpPr>
          <p:nvPr>
            <p:ph idx="1"/>
          </p:nvPr>
        </p:nvSpPr>
        <p:spPr>
          <a:xfrm>
            <a:off x="457200" y="990600"/>
            <a:ext cx="8229600" cy="5135563"/>
          </a:xfrm>
        </p:spPr>
        <p:txBody>
          <a:bodyPr>
            <a:normAutofit fontScale="92500"/>
          </a:bodyPr>
          <a:lstStyle/>
          <a:p>
            <a:r>
              <a:rPr lang="en-US" sz="2400" b="1" dirty="0">
                <a:solidFill>
                  <a:srgbClr val="FF0000"/>
                </a:solidFill>
              </a:rPr>
              <a:t>Point-to-site virtual private network (VPN):</a:t>
            </a:r>
            <a:r>
              <a:rPr lang="en-US" dirty="0"/>
              <a:t> </a:t>
            </a:r>
            <a:r>
              <a:rPr lang="en-US" sz="2400" dirty="0" smtClean="0"/>
              <a:t>Established </a:t>
            </a:r>
            <a:r>
              <a:rPr lang="en-US" sz="2400" dirty="0"/>
              <a:t>between a </a:t>
            </a:r>
            <a:r>
              <a:rPr lang="en-US" sz="2400" b="1" dirty="0">
                <a:solidFill>
                  <a:srgbClr val="0070C0"/>
                </a:solidFill>
              </a:rPr>
              <a:t>virtual network and a single computer </a:t>
            </a:r>
            <a:r>
              <a:rPr lang="en-US" sz="2400" dirty="0"/>
              <a:t>in your network. </a:t>
            </a:r>
            <a:endParaRPr lang="en-US" sz="2400" dirty="0" smtClean="0"/>
          </a:p>
          <a:p>
            <a:r>
              <a:rPr lang="en-US" sz="2400" dirty="0"/>
              <a:t> The communication between your computer and a virtual network is sent through an encrypted tunnel over the internet. </a:t>
            </a:r>
            <a:endParaRPr lang="en-US" sz="2400" dirty="0" smtClean="0"/>
          </a:p>
          <a:p>
            <a:r>
              <a:rPr lang="en-US" sz="2400" b="1" dirty="0" smtClean="0">
                <a:solidFill>
                  <a:srgbClr val="FF0000"/>
                </a:solidFill>
              </a:rPr>
              <a:t>Site-to-site </a:t>
            </a:r>
            <a:r>
              <a:rPr lang="en-US" sz="2400" b="1" dirty="0">
                <a:solidFill>
                  <a:srgbClr val="FF0000"/>
                </a:solidFill>
              </a:rPr>
              <a:t>VPN:</a:t>
            </a:r>
            <a:r>
              <a:rPr lang="en-US" sz="2400" dirty="0"/>
              <a:t> Established between your </a:t>
            </a:r>
            <a:r>
              <a:rPr lang="en-US" sz="2400" b="1" dirty="0">
                <a:solidFill>
                  <a:srgbClr val="0070C0"/>
                </a:solidFill>
              </a:rPr>
              <a:t>on-premises VPN device and an Azure VPN Gateway </a:t>
            </a:r>
            <a:r>
              <a:rPr lang="en-US" sz="2400" dirty="0"/>
              <a:t>that is deployed in a virtual network. </a:t>
            </a:r>
            <a:endParaRPr lang="en-US" sz="2400" dirty="0" smtClean="0"/>
          </a:p>
          <a:p>
            <a:r>
              <a:rPr lang="en-US" sz="2400" dirty="0" smtClean="0"/>
              <a:t>The </a:t>
            </a:r>
            <a:r>
              <a:rPr lang="en-US" sz="2400" dirty="0"/>
              <a:t>communication between your on-premises VPN device and an Azure VPN gateway is sent through an encrypted tunnel over the internet. </a:t>
            </a:r>
            <a:endParaRPr lang="en-US" sz="2400" dirty="0" smtClean="0"/>
          </a:p>
          <a:p>
            <a:r>
              <a:rPr lang="en-US" sz="2400" b="1" dirty="0">
                <a:solidFill>
                  <a:srgbClr val="FF0000"/>
                </a:solidFill>
              </a:rPr>
              <a:t>Azure </a:t>
            </a:r>
            <a:r>
              <a:rPr lang="en-US" sz="2400" b="1" dirty="0" err="1">
                <a:solidFill>
                  <a:srgbClr val="FF0000"/>
                </a:solidFill>
              </a:rPr>
              <a:t>ExpressRoute</a:t>
            </a:r>
            <a:r>
              <a:rPr lang="en-US" sz="2400" b="1" dirty="0">
                <a:solidFill>
                  <a:srgbClr val="FF0000"/>
                </a:solidFill>
              </a:rPr>
              <a:t>:</a:t>
            </a:r>
            <a:r>
              <a:rPr lang="en-US" sz="2400" dirty="0"/>
              <a:t> Established between your network and Azure, through an </a:t>
            </a:r>
            <a:r>
              <a:rPr lang="en-US" sz="2400" dirty="0" err="1"/>
              <a:t>ExpressRoute</a:t>
            </a:r>
            <a:r>
              <a:rPr lang="en-US" sz="2400" dirty="0"/>
              <a:t> partner. This connection is private. Traffic does not go over the internet. </a:t>
            </a:r>
            <a:endParaRPr lang="en-IN" sz="2400" dirty="0"/>
          </a:p>
        </p:txBody>
      </p:sp>
    </p:spTree>
    <p:extLst>
      <p:ext uri="{BB962C8B-B14F-4D97-AF65-F5344CB8AC3E}">
        <p14:creationId xmlns:p14="http://schemas.microsoft.com/office/powerpoint/2010/main" val="5492320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Point to site VPN</a:t>
            </a:r>
            <a:endParaRPr lang="en-IN" dirty="0"/>
          </a:p>
        </p:txBody>
      </p:sp>
      <p:sp>
        <p:nvSpPr>
          <p:cNvPr id="3" name="Content Placeholder 2"/>
          <p:cNvSpPr>
            <a:spLocks noGrp="1"/>
          </p:cNvSpPr>
          <p:nvPr>
            <p:ph idx="1"/>
          </p:nvPr>
        </p:nvSpPr>
        <p:spPr/>
        <p:txBody>
          <a:bodyPr/>
          <a:lstStyle/>
          <a:p>
            <a:r>
              <a:rPr lang="en-IN" u="sng" dirty="0" smtClean="0">
                <a:solidFill>
                  <a:srgbClr val="FF0000"/>
                </a:solidFill>
              </a:rPr>
              <a:t>Gateway subnet</a:t>
            </a:r>
            <a:r>
              <a:rPr lang="en-IN" dirty="0" smtClean="0"/>
              <a:t>: containing a </a:t>
            </a:r>
            <a:r>
              <a:rPr lang="en-IN" dirty="0" err="1" smtClean="0"/>
              <a:t>ip</a:t>
            </a:r>
            <a:r>
              <a:rPr lang="en-IN" dirty="0" smtClean="0"/>
              <a:t> address that uses </a:t>
            </a:r>
            <a:r>
              <a:rPr lang="en-IN" dirty="0" err="1" smtClean="0"/>
              <a:t>vnet</a:t>
            </a:r>
            <a:r>
              <a:rPr lang="en-IN" dirty="0" smtClean="0"/>
              <a:t> gateway resources and services</a:t>
            </a:r>
          </a:p>
          <a:p>
            <a:r>
              <a:rPr lang="en-IN" u="sng" dirty="0" smtClean="0">
                <a:solidFill>
                  <a:srgbClr val="FF0000"/>
                </a:solidFill>
              </a:rPr>
              <a:t>Virtual network gateway</a:t>
            </a:r>
            <a:r>
              <a:rPr lang="en-IN" dirty="0" smtClean="0"/>
              <a:t>: send encrypted traffic between Azure </a:t>
            </a:r>
            <a:r>
              <a:rPr lang="en-IN" dirty="0" err="1" smtClean="0"/>
              <a:t>Vnet</a:t>
            </a:r>
            <a:r>
              <a:rPr lang="en-IN" dirty="0" smtClean="0"/>
              <a:t> to </a:t>
            </a:r>
            <a:r>
              <a:rPr lang="en-IN" dirty="0" err="1" smtClean="0"/>
              <a:t>onprem</a:t>
            </a:r>
            <a:r>
              <a:rPr lang="en-IN" dirty="0" smtClean="0"/>
              <a:t> server/</a:t>
            </a:r>
            <a:r>
              <a:rPr lang="en-IN" dirty="0" err="1" smtClean="0"/>
              <a:t>localPC</a:t>
            </a:r>
            <a:endParaRPr lang="en-IN" dirty="0"/>
          </a:p>
        </p:txBody>
      </p:sp>
    </p:spTree>
    <p:extLst>
      <p:ext uri="{BB962C8B-B14F-4D97-AF65-F5344CB8AC3E}">
        <p14:creationId xmlns:p14="http://schemas.microsoft.com/office/powerpoint/2010/main" val="527365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Point to site VPN</a:t>
            </a:r>
            <a:endParaRPr lang="en-IN" dirty="0"/>
          </a:p>
        </p:txBody>
      </p:sp>
      <p:sp>
        <p:nvSpPr>
          <p:cNvPr id="3" name="Content Placeholder 2"/>
          <p:cNvSpPr>
            <a:spLocks noGrp="1"/>
          </p:cNvSpPr>
          <p:nvPr>
            <p:ph idx="1"/>
          </p:nvPr>
        </p:nvSpPr>
        <p:spPr>
          <a:xfrm>
            <a:off x="457200" y="1600200"/>
            <a:ext cx="5715000" cy="4525963"/>
          </a:xfrm>
        </p:spPr>
        <p:txBody>
          <a:bodyPr>
            <a:normAutofit fontScale="47500" lnSpcReduction="20000"/>
          </a:bodyPr>
          <a:lstStyle/>
          <a:p>
            <a:endParaRPr lang="en-US" b="1" dirty="0"/>
          </a:p>
          <a:p>
            <a:pPr marL="0" indent="0">
              <a:buNone/>
            </a:pPr>
            <a:r>
              <a:rPr lang="en-US" b="1" dirty="0" smtClean="0"/>
              <a:t>STEP BY SETP TO SET UP POINT TO SITE </a:t>
            </a:r>
          </a:p>
          <a:p>
            <a:pPr marL="0" indent="0">
              <a:buNone/>
            </a:pPr>
            <a:endParaRPr lang="en-US" b="1" dirty="0" smtClean="0"/>
          </a:p>
          <a:p>
            <a:r>
              <a:rPr lang="en-US" dirty="0" smtClean="0"/>
              <a:t>Create </a:t>
            </a:r>
            <a:r>
              <a:rPr lang="en-US" dirty="0"/>
              <a:t>RG in region (east us example)</a:t>
            </a:r>
          </a:p>
          <a:p>
            <a:r>
              <a:rPr lang="en-US" dirty="0"/>
              <a:t>Create </a:t>
            </a:r>
            <a:r>
              <a:rPr lang="en-US" dirty="0" err="1"/>
              <a:t>Vnet</a:t>
            </a:r>
            <a:r>
              <a:rPr lang="en-US" dirty="0"/>
              <a:t> in same region</a:t>
            </a:r>
          </a:p>
          <a:p>
            <a:r>
              <a:rPr lang="en-US" dirty="0"/>
              <a:t>Create gateway subnet inside </a:t>
            </a:r>
            <a:r>
              <a:rPr lang="en-US" dirty="0" err="1"/>
              <a:t>Vnet</a:t>
            </a:r>
            <a:endParaRPr lang="en-US" dirty="0"/>
          </a:p>
          <a:p>
            <a:r>
              <a:rPr lang="en-US" dirty="0"/>
              <a:t>Create VM and attach to that </a:t>
            </a:r>
            <a:r>
              <a:rPr lang="en-US" dirty="0" err="1"/>
              <a:t>Vnet</a:t>
            </a:r>
            <a:endParaRPr lang="en-US" dirty="0"/>
          </a:p>
          <a:p>
            <a:r>
              <a:rPr lang="en-US" dirty="0"/>
              <a:t>Create VNG in same region</a:t>
            </a:r>
          </a:p>
          <a:p>
            <a:endParaRPr lang="en-US" dirty="0"/>
          </a:p>
          <a:p>
            <a:r>
              <a:rPr lang="en-US" dirty="0"/>
              <a:t>Generate self sign root certificate with </a:t>
            </a:r>
            <a:r>
              <a:rPr lang="en-US" dirty="0" err="1"/>
              <a:t>powershell</a:t>
            </a:r>
            <a:r>
              <a:rPr lang="en-US" dirty="0"/>
              <a:t> command</a:t>
            </a:r>
          </a:p>
          <a:p>
            <a:endParaRPr lang="en-US" dirty="0"/>
          </a:p>
          <a:p>
            <a:r>
              <a:rPr lang="en-US" dirty="0"/>
              <a:t>Generate self sign client certificate with </a:t>
            </a:r>
            <a:r>
              <a:rPr lang="en-US" dirty="0" err="1"/>
              <a:t>powershell</a:t>
            </a:r>
            <a:r>
              <a:rPr lang="en-US" dirty="0"/>
              <a:t> command.</a:t>
            </a:r>
          </a:p>
          <a:p>
            <a:endParaRPr lang="en-US" dirty="0"/>
          </a:p>
          <a:p>
            <a:r>
              <a:rPr lang="en-US" dirty="0"/>
              <a:t>Go to VNG and configure point to side VPN.</a:t>
            </a:r>
          </a:p>
          <a:p>
            <a:r>
              <a:rPr lang="en-US" dirty="0"/>
              <a:t>Put the root certificate name and certificate data and save.</a:t>
            </a:r>
          </a:p>
          <a:p>
            <a:r>
              <a:rPr lang="en-US" dirty="0"/>
              <a:t>Download the VPN client and connect.</a:t>
            </a:r>
          </a:p>
          <a:p>
            <a:r>
              <a:rPr lang="en-US" dirty="0"/>
              <a:t>Take the RDP of the azure VM with private IP.</a:t>
            </a:r>
            <a:endParaRPr lang="en-IN" dirty="0"/>
          </a:p>
        </p:txBody>
      </p:sp>
    </p:spTree>
    <p:extLst>
      <p:ext uri="{BB962C8B-B14F-4D97-AF65-F5344CB8AC3E}">
        <p14:creationId xmlns:p14="http://schemas.microsoft.com/office/powerpoint/2010/main" val="10370933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229600" cy="4525963"/>
          </a:xfrm>
        </p:spPr>
        <p:txBody>
          <a:bodyPr>
            <a:normAutofit fontScale="47500" lnSpcReduction="20000"/>
          </a:bodyPr>
          <a:lstStyle/>
          <a:p>
            <a:pPr marL="0" indent="0">
              <a:buNone/>
            </a:pPr>
            <a:endParaRPr lang="en-IN" dirty="0"/>
          </a:p>
          <a:p>
            <a:pPr marL="0" indent="0">
              <a:buNone/>
            </a:pPr>
            <a:r>
              <a:rPr lang="en-IN" b="1" dirty="0"/>
              <a:t>#self signed root certificate</a:t>
            </a:r>
          </a:p>
          <a:p>
            <a:pPr marL="0" indent="0">
              <a:buNone/>
            </a:pPr>
            <a:endParaRPr lang="en-IN" dirty="0"/>
          </a:p>
          <a:p>
            <a:pPr marL="0" indent="0">
              <a:buNone/>
            </a:pPr>
            <a:r>
              <a:rPr lang="en-IN" dirty="0"/>
              <a:t>$cert = New-</a:t>
            </a:r>
            <a:r>
              <a:rPr lang="en-IN" dirty="0" err="1"/>
              <a:t>SelfSignedCertificate</a:t>
            </a:r>
            <a:r>
              <a:rPr lang="en-IN" dirty="0"/>
              <a:t> -Type Custom -</a:t>
            </a:r>
            <a:r>
              <a:rPr lang="en-IN" dirty="0" err="1"/>
              <a:t>KeySpec</a:t>
            </a:r>
            <a:r>
              <a:rPr lang="en-IN" dirty="0"/>
              <a:t> Signature `</a:t>
            </a:r>
          </a:p>
          <a:p>
            <a:pPr marL="0" indent="0">
              <a:buNone/>
            </a:pPr>
            <a:r>
              <a:rPr lang="en-IN" dirty="0"/>
              <a:t>-Subject "CN=P2SRootCert" -</a:t>
            </a:r>
            <a:r>
              <a:rPr lang="en-IN" dirty="0" err="1"/>
              <a:t>KeyExportPolicy</a:t>
            </a:r>
            <a:r>
              <a:rPr lang="en-IN" dirty="0"/>
              <a:t> Exportable `</a:t>
            </a:r>
          </a:p>
          <a:p>
            <a:pPr marL="0" indent="0">
              <a:buNone/>
            </a:pPr>
            <a:r>
              <a:rPr lang="en-IN" dirty="0"/>
              <a:t>-</a:t>
            </a:r>
            <a:r>
              <a:rPr lang="en-IN" dirty="0" err="1"/>
              <a:t>HashAlgorithm</a:t>
            </a:r>
            <a:r>
              <a:rPr lang="en-IN" dirty="0"/>
              <a:t> sha256 -</a:t>
            </a:r>
            <a:r>
              <a:rPr lang="en-IN" dirty="0" err="1"/>
              <a:t>KeyLength</a:t>
            </a:r>
            <a:r>
              <a:rPr lang="en-IN" dirty="0"/>
              <a:t> 2048 `</a:t>
            </a:r>
          </a:p>
          <a:p>
            <a:pPr marL="0" indent="0">
              <a:buNone/>
            </a:pPr>
            <a:r>
              <a:rPr lang="en-IN" dirty="0"/>
              <a:t>-</a:t>
            </a:r>
            <a:r>
              <a:rPr lang="en-IN" dirty="0" err="1"/>
              <a:t>CertStoreLocation</a:t>
            </a:r>
            <a:r>
              <a:rPr lang="en-IN" dirty="0"/>
              <a:t> "Cert:\</a:t>
            </a:r>
            <a:r>
              <a:rPr lang="en-IN" dirty="0" err="1"/>
              <a:t>CurrentUser</a:t>
            </a:r>
            <a:r>
              <a:rPr lang="en-IN" dirty="0"/>
              <a:t>\My" -</a:t>
            </a:r>
            <a:r>
              <a:rPr lang="en-IN" dirty="0" err="1"/>
              <a:t>KeyUsageProperty</a:t>
            </a:r>
            <a:r>
              <a:rPr lang="en-IN" dirty="0"/>
              <a:t> Sign -</a:t>
            </a:r>
            <a:r>
              <a:rPr lang="en-IN" dirty="0" err="1"/>
              <a:t>KeyUsage</a:t>
            </a:r>
            <a:r>
              <a:rPr lang="en-IN" dirty="0"/>
              <a:t> </a:t>
            </a:r>
            <a:r>
              <a:rPr lang="en-IN" dirty="0" err="1"/>
              <a:t>CertSign</a:t>
            </a:r>
            <a:endParaRPr lang="en-IN" dirty="0"/>
          </a:p>
          <a:p>
            <a:pPr marL="0" indent="0">
              <a:buNone/>
            </a:pPr>
            <a:endParaRPr lang="en-IN" dirty="0"/>
          </a:p>
          <a:p>
            <a:pPr marL="0" indent="0">
              <a:buNone/>
            </a:pPr>
            <a:endParaRPr lang="en-IN" dirty="0"/>
          </a:p>
          <a:p>
            <a:pPr marL="0" indent="0">
              <a:buNone/>
            </a:pPr>
            <a:r>
              <a:rPr lang="en-IN" b="1" dirty="0"/>
              <a:t>#client side </a:t>
            </a:r>
            <a:r>
              <a:rPr lang="en-IN" b="1" dirty="0" err="1"/>
              <a:t>cerfiticate</a:t>
            </a:r>
            <a:endParaRPr lang="en-IN" b="1" dirty="0"/>
          </a:p>
          <a:p>
            <a:pPr marL="0" indent="0">
              <a:buNone/>
            </a:pPr>
            <a:endParaRPr lang="en-IN" dirty="0"/>
          </a:p>
          <a:p>
            <a:pPr marL="0" indent="0">
              <a:buNone/>
            </a:pPr>
            <a:r>
              <a:rPr lang="en-IN" dirty="0"/>
              <a:t>New-</a:t>
            </a:r>
            <a:r>
              <a:rPr lang="en-IN" dirty="0" err="1"/>
              <a:t>SelfSignedCertificate</a:t>
            </a:r>
            <a:r>
              <a:rPr lang="en-IN" dirty="0"/>
              <a:t> -Type Custom -</a:t>
            </a:r>
            <a:r>
              <a:rPr lang="en-IN" dirty="0" err="1"/>
              <a:t>DnsName</a:t>
            </a:r>
            <a:r>
              <a:rPr lang="en-IN" dirty="0"/>
              <a:t> P2SChildCert -</a:t>
            </a:r>
            <a:r>
              <a:rPr lang="en-IN" dirty="0" err="1"/>
              <a:t>KeySpec</a:t>
            </a:r>
            <a:r>
              <a:rPr lang="en-IN" dirty="0"/>
              <a:t> Signature `</a:t>
            </a:r>
          </a:p>
          <a:p>
            <a:pPr marL="0" indent="0">
              <a:buNone/>
            </a:pPr>
            <a:r>
              <a:rPr lang="en-IN" dirty="0"/>
              <a:t>-Subject "CN=P2SChildCert" -</a:t>
            </a:r>
            <a:r>
              <a:rPr lang="en-IN" dirty="0" err="1"/>
              <a:t>KeyExportPolicy</a:t>
            </a:r>
            <a:r>
              <a:rPr lang="en-IN" dirty="0"/>
              <a:t> Exportable `</a:t>
            </a:r>
          </a:p>
          <a:p>
            <a:pPr marL="0" indent="0">
              <a:buNone/>
            </a:pPr>
            <a:r>
              <a:rPr lang="en-IN" dirty="0"/>
              <a:t>-</a:t>
            </a:r>
            <a:r>
              <a:rPr lang="en-IN" dirty="0" err="1"/>
              <a:t>HashAlgorithm</a:t>
            </a:r>
            <a:r>
              <a:rPr lang="en-IN" dirty="0"/>
              <a:t> sha256 -</a:t>
            </a:r>
            <a:r>
              <a:rPr lang="en-IN" dirty="0" err="1"/>
              <a:t>KeyLength</a:t>
            </a:r>
            <a:r>
              <a:rPr lang="en-IN" dirty="0"/>
              <a:t> 2048 `</a:t>
            </a:r>
          </a:p>
          <a:p>
            <a:pPr marL="0" indent="0">
              <a:buNone/>
            </a:pPr>
            <a:r>
              <a:rPr lang="en-IN" dirty="0"/>
              <a:t>-</a:t>
            </a:r>
            <a:r>
              <a:rPr lang="en-IN" dirty="0" err="1"/>
              <a:t>CertStoreLocation</a:t>
            </a:r>
            <a:r>
              <a:rPr lang="en-IN" dirty="0"/>
              <a:t> "Cert:\</a:t>
            </a:r>
            <a:r>
              <a:rPr lang="en-IN" dirty="0" err="1"/>
              <a:t>CurrentUser</a:t>
            </a:r>
            <a:r>
              <a:rPr lang="en-IN" dirty="0"/>
              <a:t>\My" `</a:t>
            </a:r>
          </a:p>
          <a:p>
            <a:pPr marL="0" indent="0">
              <a:buNone/>
            </a:pPr>
            <a:r>
              <a:rPr lang="en-IN" dirty="0"/>
              <a:t>-Signer $cert -</a:t>
            </a:r>
            <a:r>
              <a:rPr lang="en-IN" dirty="0" err="1"/>
              <a:t>TextExtension</a:t>
            </a:r>
            <a:r>
              <a:rPr lang="en-IN" dirty="0"/>
              <a:t> @("2.5.29.37={text}1.3.6.1.5.5.7.3.2")</a:t>
            </a:r>
          </a:p>
          <a:p>
            <a:endParaRPr lang="en-IN" dirty="0"/>
          </a:p>
        </p:txBody>
      </p:sp>
    </p:spTree>
    <p:extLst>
      <p:ext uri="{BB962C8B-B14F-4D97-AF65-F5344CB8AC3E}">
        <p14:creationId xmlns:p14="http://schemas.microsoft.com/office/powerpoint/2010/main" val="3270431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0000"/>
                </a:solidFill>
              </a:rPr>
              <a:t>Filter network traffic</a:t>
            </a:r>
            <a:r>
              <a:rPr lang="en-IN" b="1" dirty="0"/>
              <a:t/>
            </a:r>
            <a:br>
              <a:rPr lang="en-IN" b="1" dirty="0"/>
            </a:br>
            <a:endParaRPr lang="en-IN" dirty="0"/>
          </a:p>
        </p:txBody>
      </p:sp>
      <p:sp>
        <p:nvSpPr>
          <p:cNvPr id="3" name="Content Placeholder 2"/>
          <p:cNvSpPr>
            <a:spLocks noGrp="1"/>
          </p:cNvSpPr>
          <p:nvPr>
            <p:ph idx="1"/>
          </p:nvPr>
        </p:nvSpPr>
        <p:spPr>
          <a:xfrm>
            <a:off x="457200" y="1143000"/>
            <a:ext cx="8229600" cy="4983163"/>
          </a:xfrm>
        </p:spPr>
        <p:txBody>
          <a:bodyPr>
            <a:normAutofit fontScale="92500" lnSpcReduction="10000"/>
          </a:bodyPr>
          <a:lstStyle/>
          <a:p>
            <a:r>
              <a:rPr lang="en-US" sz="2000" b="1" dirty="0">
                <a:solidFill>
                  <a:srgbClr val="FF0000"/>
                </a:solidFill>
              </a:rPr>
              <a:t>Network security groups:</a:t>
            </a:r>
            <a:r>
              <a:rPr lang="en-US" sz="2000" dirty="0"/>
              <a:t> </a:t>
            </a:r>
            <a:r>
              <a:rPr lang="en-US" sz="2000" u="sng" dirty="0"/>
              <a:t>Network security groups </a:t>
            </a:r>
            <a:r>
              <a:rPr lang="en-US" sz="2000" dirty="0"/>
              <a:t>and </a:t>
            </a:r>
            <a:r>
              <a:rPr lang="en-US" sz="2000" u="sng" dirty="0"/>
              <a:t>application security groups </a:t>
            </a:r>
            <a:r>
              <a:rPr lang="en-US" sz="2000" dirty="0"/>
              <a:t>can contain multiple inbound and outbound security rules that enable you </a:t>
            </a:r>
            <a:r>
              <a:rPr lang="en-US" sz="2000" u="sng" dirty="0"/>
              <a:t>to filter traffic to and from resources </a:t>
            </a:r>
            <a:r>
              <a:rPr lang="en-US" sz="2000" dirty="0"/>
              <a:t>by source and destination IP address, port, and protocol. </a:t>
            </a:r>
            <a:endParaRPr lang="en-US" sz="2000" dirty="0" smtClean="0"/>
          </a:p>
          <a:p>
            <a:endParaRPr lang="en-US" sz="2000" b="1" dirty="0">
              <a:solidFill>
                <a:srgbClr val="FF0000"/>
              </a:solidFill>
            </a:endParaRPr>
          </a:p>
          <a:p>
            <a:r>
              <a:rPr lang="en-US" sz="2000" b="1" dirty="0" smtClean="0">
                <a:solidFill>
                  <a:srgbClr val="FF0000"/>
                </a:solidFill>
              </a:rPr>
              <a:t>Network </a:t>
            </a:r>
            <a:r>
              <a:rPr lang="en-US" sz="2000" b="1" dirty="0">
                <a:solidFill>
                  <a:srgbClr val="FF0000"/>
                </a:solidFill>
              </a:rPr>
              <a:t>virtual appliances:</a:t>
            </a:r>
            <a:r>
              <a:rPr lang="en-US" sz="2000" dirty="0">
                <a:solidFill>
                  <a:srgbClr val="FF0000"/>
                </a:solidFill>
              </a:rPr>
              <a:t> </a:t>
            </a:r>
            <a:r>
              <a:rPr lang="en-US" sz="2000" dirty="0"/>
              <a:t>A network virtual appliance is a VM that performs a network function, </a:t>
            </a:r>
            <a:r>
              <a:rPr lang="en-US" sz="2000" u="sng" dirty="0"/>
              <a:t>such as a firewall, WAN optimization, or other network function</a:t>
            </a:r>
            <a:r>
              <a:rPr lang="en-US" sz="2000" dirty="0"/>
              <a:t>. To view a list of available network virtual appliances that you can deploy in a virtual network, see </a:t>
            </a:r>
            <a:r>
              <a:rPr lang="en-US" sz="2000" dirty="0">
                <a:hlinkClick r:id="rId2"/>
              </a:rPr>
              <a:t>Azure Marketplace</a:t>
            </a:r>
            <a:r>
              <a:rPr lang="en-US" sz="2000" dirty="0"/>
              <a:t>.</a:t>
            </a:r>
          </a:p>
          <a:p>
            <a:endParaRPr lang="en-IN" sz="1900" b="1" dirty="0" smtClean="0">
              <a:solidFill>
                <a:srgbClr val="FF0000"/>
              </a:solidFill>
            </a:endParaRPr>
          </a:p>
          <a:p>
            <a:r>
              <a:rPr lang="en-IN" sz="1900" b="1" dirty="0" smtClean="0">
                <a:solidFill>
                  <a:srgbClr val="FF0000"/>
                </a:solidFill>
              </a:rPr>
              <a:t>NAT GATEWAY</a:t>
            </a:r>
            <a:r>
              <a:rPr lang="en-IN" sz="1900" b="1" dirty="0" smtClean="0">
                <a:solidFill>
                  <a:srgbClr val="FF0000"/>
                </a:solidFill>
                <a:sym typeface="Wingdings" panose="05000000000000000000" pitchFamily="2" charset="2"/>
              </a:rPr>
              <a:t>: (</a:t>
            </a:r>
            <a:r>
              <a:rPr lang="en-US" sz="2000" dirty="0"/>
              <a:t>NAT gateway for outbound internet access for resources in the virtual </a:t>
            </a:r>
            <a:r>
              <a:rPr lang="en-US" sz="2000" dirty="0" smtClean="0"/>
              <a:t>network) Network </a:t>
            </a:r>
            <a:r>
              <a:rPr lang="en-US" sz="2000" dirty="0" err="1" smtClean="0"/>
              <a:t>adderess</a:t>
            </a:r>
            <a:r>
              <a:rPr lang="en-US" sz="2000" dirty="0" smtClean="0"/>
              <a:t> translation </a:t>
            </a:r>
            <a:endParaRPr lang="en-IN" sz="1900" b="1" dirty="0" smtClean="0">
              <a:solidFill>
                <a:srgbClr val="FF0000"/>
              </a:solidFill>
            </a:endParaRPr>
          </a:p>
          <a:p>
            <a:pPr marL="400050" lvl="1" indent="0">
              <a:buNone/>
            </a:pPr>
            <a:r>
              <a:rPr lang="en-US" sz="1600" dirty="0"/>
              <a:t>NAT gateway </a:t>
            </a:r>
            <a:r>
              <a:rPr lang="en-US" sz="1600" b="1" dirty="0"/>
              <a:t>provides outbound internet connectivity for one or more subnets of a virtual network</a:t>
            </a:r>
            <a:r>
              <a:rPr lang="en-US" sz="1600" dirty="0"/>
              <a:t>. Once NAT gateway is associated to a subnet, NAT provides source network address translation (SNAT) for that subnet. NAT gateway specifies which static IP addresses virtual machines use when creating outbound flows</a:t>
            </a:r>
            <a:r>
              <a:rPr lang="en-US" sz="1600" dirty="0" smtClean="0"/>
              <a:t>.</a:t>
            </a:r>
          </a:p>
          <a:p>
            <a:pPr marL="400050" lvl="1" indent="0">
              <a:buNone/>
            </a:pPr>
            <a:r>
              <a:rPr lang="en-US" sz="1600" b="1" dirty="0" err="1" smtClean="0">
                <a:solidFill>
                  <a:srgbClr val="FF0000"/>
                </a:solidFill>
              </a:rPr>
              <a:t>Nic</a:t>
            </a:r>
            <a:r>
              <a:rPr lang="en-US" sz="1600" b="1" dirty="0" smtClean="0">
                <a:solidFill>
                  <a:srgbClr val="FF0000"/>
                </a:solidFill>
              </a:rPr>
              <a:t>: network interface card:</a:t>
            </a:r>
            <a:endParaRPr lang="en-IN" sz="1600" b="1" dirty="0">
              <a:solidFill>
                <a:srgbClr val="FF0000"/>
              </a:solidFill>
            </a:endParaRPr>
          </a:p>
        </p:txBody>
      </p:sp>
    </p:spTree>
    <p:extLst>
      <p:ext uri="{BB962C8B-B14F-4D97-AF65-F5344CB8AC3E}">
        <p14:creationId xmlns:p14="http://schemas.microsoft.com/office/powerpoint/2010/main" val="16416854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1C96FFD-4DA3-42D7-90F8-695C2EC506E3}"/>
              </a:ext>
            </a:extLst>
          </p:cNvPr>
          <p:cNvSpPr>
            <a:spLocks noGrp="1"/>
          </p:cNvSpPr>
          <p:nvPr>
            <p:ph type="title"/>
          </p:nvPr>
        </p:nvSpPr>
        <p:spPr/>
        <p:txBody>
          <a:bodyPr/>
          <a:lstStyle/>
          <a:p>
            <a:r>
              <a:rPr lang="en-IN" dirty="0" smtClean="0"/>
              <a:t>Azure </a:t>
            </a:r>
            <a:r>
              <a:rPr lang="en-IN" dirty="0" err="1" smtClean="0"/>
              <a:t>Loadbalncer</a:t>
            </a:r>
            <a:r>
              <a:rPr lang="en-IN" dirty="0" smtClean="0"/>
              <a:t> </a:t>
            </a:r>
            <a:endParaRPr lang="sl-SI" dirty="0"/>
          </a:p>
        </p:txBody>
      </p:sp>
    </p:spTree>
    <p:extLst>
      <p:ext uri="{BB962C8B-B14F-4D97-AF65-F5344CB8AC3E}">
        <p14:creationId xmlns:p14="http://schemas.microsoft.com/office/powerpoint/2010/main" val="306555784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228600" y="228600"/>
            <a:ext cx="8458200" cy="5897563"/>
          </a:xfrm>
        </p:spPr>
        <p:txBody>
          <a:bodyPr>
            <a:normAutofit/>
          </a:bodyPr>
          <a:lstStyle/>
          <a:p>
            <a:r>
              <a:rPr lang="en-US" sz="2000" dirty="0">
                <a:solidFill>
                  <a:srgbClr val="161616"/>
                </a:solidFill>
                <a:latin typeface="Times New Roman" panose="02020603050405020304" pitchFamily="18" charset="0"/>
                <a:cs typeface="Times New Roman" panose="02020603050405020304" pitchFamily="18" charset="0"/>
              </a:rPr>
              <a:t>The term </a:t>
            </a:r>
            <a:r>
              <a:rPr lang="en-US" sz="2000" i="1" dirty="0">
                <a:solidFill>
                  <a:srgbClr val="161616"/>
                </a:solidFill>
                <a:latin typeface="Times New Roman" panose="02020603050405020304" pitchFamily="18" charset="0"/>
                <a:cs typeface="Times New Roman" panose="02020603050405020304" pitchFamily="18" charset="0"/>
              </a:rPr>
              <a:t>load balancing</a:t>
            </a:r>
            <a:r>
              <a:rPr lang="en-US" sz="2000" dirty="0">
                <a:solidFill>
                  <a:srgbClr val="161616"/>
                </a:solidFill>
                <a:latin typeface="Times New Roman" panose="02020603050405020304" pitchFamily="18" charset="0"/>
                <a:cs typeface="Times New Roman" panose="02020603050405020304" pitchFamily="18" charset="0"/>
              </a:rPr>
              <a:t> refers to the </a:t>
            </a:r>
            <a:r>
              <a:rPr lang="en-US" sz="2000" b="1" dirty="0">
                <a:solidFill>
                  <a:srgbClr val="FF0000"/>
                </a:solidFill>
                <a:latin typeface="Times New Roman" panose="02020603050405020304" pitchFamily="18" charset="0"/>
                <a:cs typeface="Times New Roman" panose="02020603050405020304" pitchFamily="18" charset="0"/>
              </a:rPr>
              <a:t>distribution of workloads across multiple computing resources</a:t>
            </a:r>
            <a:r>
              <a:rPr lang="en-US" sz="2000" dirty="0">
                <a:solidFill>
                  <a:srgbClr val="161616"/>
                </a:solidFill>
                <a:latin typeface="Times New Roman" panose="02020603050405020304" pitchFamily="18" charset="0"/>
                <a:cs typeface="Times New Roman" panose="02020603050405020304" pitchFamily="18" charset="0"/>
              </a:rPr>
              <a:t>. Load balancing aims to optimize resource use, maximize throughput, minimize response time, and avoid overloading any single resource. It can also improve availability by sharing a workload across redundant computing resources.</a:t>
            </a:r>
          </a:p>
          <a:p>
            <a:r>
              <a:rPr lang="en-US" sz="2000" dirty="0">
                <a:solidFill>
                  <a:srgbClr val="161616"/>
                </a:solidFill>
                <a:latin typeface="Times New Roman" panose="02020603050405020304" pitchFamily="18" charset="0"/>
                <a:cs typeface="Times New Roman" panose="02020603050405020304" pitchFamily="18" charset="0"/>
              </a:rPr>
              <a:t>Azure provides various load balancing services that you can use to distribute your workloads across multiple computing resources </a:t>
            </a:r>
            <a:endParaRPr lang="en-US" sz="2000" dirty="0" smtClean="0">
              <a:solidFill>
                <a:srgbClr val="161616"/>
              </a:solidFill>
              <a:latin typeface="Times New Roman" panose="02020603050405020304" pitchFamily="18" charset="0"/>
              <a:cs typeface="Times New Roman" panose="02020603050405020304" pitchFamily="18" charset="0"/>
            </a:endParaRPr>
          </a:p>
          <a:p>
            <a:pPr>
              <a:buFontTx/>
              <a:buChar char="-"/>
            </a:pPr>
            <a:r>
              <a:rPr lang="en-US" sz="2000" b="1" dirty="0" smtClean="0">
                <a:solidFill>
                  <a:srgbClr val="FF0000"/>
                </a:solidFill>
                <a:latin typeface="Times New Roman" panose="02020603050405020304" pitchFamily="18" charset="0"/>
                <a:cs typeface="Times New Roman" panose="02020603050405020304" pitchFamily="18" charset="0"/>
              </a:rPr>
              <a:t>Application </a:t>
            </a:r>
            <a:r>
              <a:rPr lang="en-US" sz="2000" b="1" dirty="0">
                <a:solidFill>
                  <a:srgbClr val="FF0000"/>
                </a:solidFill>
                <a:latin typeface="Times New Roman" panose="02020603050405020304" pitchFamily="18" charset="0"/>
                <a:cs typeface="Times New Roman" panose="02020603050405020304" pitchFamily="18" charset="0"/>
              </a:rPr>
              <a:t>Gateway, </a:t>
            </a:r>
            <a:endParaRPr lang="en-US" sz="2000" b="1" dirty="0" smtClean="0">
              <a:solidFill>
                <a:srgbClr val="FF0000"/>
              </a:solidFill>
              <a:latin typeface="Times New Roman" panose="02020603050405020304" pitchFamily="18" charset="0"/>
              <a:cs typeface="Times New Roman" panose="02020603050405020304" pitchFamily="18" charset="0"/>
            </a:endParaRPr>
          </a:p>
          <a:p>
            <a:pPr>
              <a:buFontTx/>
              <a:buChar char="-"/>
            </a:pPr>
            <a:r>
              <a:rPr lang="en-US" sz="2000" b="1" dirty="0" smtClean="0">
                <a:solidFill>
                  <a:srgbClr val="FF0000"/>
                </a:solidFill>
                <a:latin typeface="Times New Roman" panose="02020603050405020304" pitchFamily="18" charset="0"/>
                <a:cs typeface="Times New Roman" panose="02020603050405020304" pitchFamily="18" charset="0"/>
              </a:rPr>
              <a:t>Front </a:t>
            </a:r>
            <a:r>
              <a:rPr lang="en-US" sz="2000" b="1" dirty="0">
                <a:solidFill>
                  <a:srgbClr val="FF0000"/>
                </a:solidFill>
                <a:latin typeface="Times New Roman" panose="02020603050405020304" pitchFamily="18" charset="0"/>
                <a:cs typeface="Times New Roman" panose="02020603050405020304" pitchFamily="18" charset="0"/>
              </a:rPr>
              <a:t>Door, </a:t>
            </a:r>
            <a:endParaRPr lang="en-US" sz="2000" b="1" dirty="0" smtClean="0">
              <a:solidFill>
                <a:srgbClr val="FF0000"/>
              </a:solidFill>
              <a:latin typeface="Times New Roman" panose="02020603050405020304" pitchFamily="18" charset="0"/>
              <a:cs typeface="Times New Roman" panose="02020603050405020304" pitchFamily="18" charset="0"/>
            </a:endParaRPr>
          </a:p>
          <a:p>
            <a:pPr>
              <a:buFontTx/>
              <a:buChar char="-"/>
            </a:pPr>
            <a:r>
              <a:rPr lang="en-US" sz="2000" b="1" dirty="0" smtClean="0">
                <a:solidFill>
                  <a:srgbClr val="FF0000"/>
                </a:solidFill>
                <a:latin typeface="Times New Roman" panose="02020603050405020304" pitchFamily="18" charset="0"/>
                <a:cs typeface="Times New Roman" panose="02020603050405020304" pitchFamily="18" charset="0"/>
              </a:rPr>
              <a:t>Load </a:t>
            </a:r>
            <a:r>
              <a:rPr lang="en-US" sz="2000" b="1" dirty="0">
                <a:solidFill>
                  <a:srgbClr val="FF0000"/>
                </a:solidFill>
                <a:latin typeface="Times New Roman" panose="02020603050405020304" pitchFamily="18" charset="0"/>
                <a:cs typeface="Times New Roman" panose="02020603050405020304" pitchFamily="18" charset="0"/>
              </a:rPr>
              <a:t>Balancer, </a:t>
            </a:r>
            <a:r>
              <a:rPr lang="en-US" sz="2000" b="1" dirty="0" smtClean="0">
                <a:solidFill>
                  <a:srgbClr val="FF0000"/>
                </a:solidFill>
                <a:latin typeface="Times New Roman" panose="02020603050405020304" pitchFamily="18" charset="0"/>
                <a:cs typeface="Times New Roman" panose="02020603050405020304" pitchFamily="18" charset="0"/>
              </a:rPr>
              <a:t>and</a:t>
            </a:r>
          </a:p>
          <a:p>
            <a:pPr>
              <a:buFontTx/>
              <a:buChar char="-"/>
            </a:pPr>
            <a:r>
              <a:rPr lang="en-US" sz="2000" b="1" dirty="0" smtClean="0">
                <a:solidFill>
                  <a:srgbClr val="FF0000"/>
                </a:solidFill>
                <a:latin typeface="Times New Roman" panose="02020603050405020304" pitchFamily="18" charset="0"/>
                <a:cs typeface="Times New Roman" panose="02020603050405020304" pitchFamily="18" charset="0"/>
              </a:rPr>
              <a:t>Traffic </a:t>
            </a:r>
            <a:r>
              <a:rPr lang="en-US" sz="2000" b="1" dirty="0">
                <a:solidFill>
                  <a:srgbClr val="FF0000"/>
                </a:solidFill>
                <a:latin typeface="Times New Roman" panose="02020603050405020304" pitchFamily="18" charset="0"/>
                <a:cs typeface="Times New Roman" panose="02020603050405020304" pitchFamily="18" charset="0"/>
              </a:rPr>
              <a:t>Manager.</a:t>
            </a:r>
          </a:p>
          <a:p>
            <a:r>
              <a:rPr lang="en-US" sz="2000" dirty="0">
                <a:solidFill>
                  <a:srgbClr val="161616"/>
                </a:solidFill>
                <a:latin typeface="Times New Roman" panose="02020603050405020304" pitchFamily="18" charset="0"/>
                <a:cs typeface="Times New Roman" panose="02020603050405020304" pitchFamily="18" charset="0"/>
              </a:rPr>
              <a:t>This article describes how you can use the Azure Load Balancing hub page in the Azure portal to determine an appropriate load-balancing solution for your business needs</a:t>
            </a:r>
            <a:r>
              <a:rPr lang="en-US" sz="2000" dirty="0" smtClean="0">
                <a:solidFill>
                  <a:srgbClr val="161616"/>
                </a:solidFill>
                <a:latin typeface="Times New Roman" panose="02020603050405020304" pitchFamily="18" charset="0"/>
                <a:cs typeface="Times New Roman" panose="02020603050405020304" pitchFamily="18" charset="0"/>
              </a:rPr>
              <a:t>.</a:t>
            </a:r>
          </a:p>
          <a:p>
            <a:endParaRPr lang="en-US" sz="2000" dirty="0" smtClean="0">
              <a:solidFill>
                <a:srgbClr val="161616"/>
              </a:solidFill>
              <a:latin typeface="Times New Roman" panose="02020603050405020304" pitchFamily="18"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18629929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b="1" dirty="0"/>
              <a:t>Global versus regional</a:t>
            </a:r>
            <a:br>
              <a:rPr lang="en-US" b="1" dirty="0"/>
            </a:br>
            <a:endParaRPr lang="en-IN" dirty="0"/>
          </a:p>
        </p:txBody>
      </p:sp>
      <p:sp>
        <p:nvSpPr>
          <p:cNvPr id="3" name="Content Placeholder 2"/>
          <p:cNvSpPr>
            <a:spLocks noGrp="1"/>
          </p:cNvSpPr>
          <p:nvPr>
            <p:ph idx="1"/>
          </p:nvPr>
        </p:nvSpPr>
        <p:spPr>
          <a:xfrm>
            <a:off x="609600" y="647700"/>
            <a:ext cx="8229600" cy="5829300"/>
          </a:xfrm>
        </p:spPr>
        <p:txBody>
          <a:bodyPr>
            <a:normAutofit/>
          </a:bodyPr>
          <a:lstStyle/>
          <a:p>
            <a:r>
              <a:rPr lang="en-US" sz="1800" b="1" dirty="0" smtClean="0"/>
              <a:t>Global</a:t>
            </a:r>
            <a:r>
              <a:rPr lang="en-US" sz="1800" dirty="0"/>
              <a:t> load-balancing services distribute traffic across regional </a:t>
            </a:r>
            <a:r>
              <a:rPr lang="en-US" sz="1800" dirty="0" err="1"/>
              <a:t>backends</a:t>
            </a:r>
            <a:r>
              <a:rPr lang="en-US" sz="1800" dirty="0"/>
              <a:t>, clouds, or hybrid on-premises services. </a:t>
            </a:r>
            <a:r>
              <a:rPr lang="en-US" sz="1800" dirty="0" smtClean="0"/>
              <a:t>load balance between application stamps, endpoints, or scale-units hosted across different regions/geographies.</a:t>
            </a:r>
          </a:p>
          <a:p>
            <a:r>
              <a:rPr lang="en-US" sz="1800" b="1" dirty="0" smtClean="0"/>
              <a:t>Regional</a:t>
            </a:r>
            <a:r>
              <a:rPr lang="en-US" sz="1800" dirty="0" smtClean="0"/>
              <a:t> load-balancing services distribute traffic within virtual networks across virtual machines (VMs) or zonal and zone-redundant service endpoints within a region. load balance between VMs, containers, or clusters within a region in a virtual network.</a:t>
            </a:r>
          </a:p>
          <a:p>
            <a:pPr marL="0" indent="0">
              <a:buNone/>
            </a:pPr>
            <a:endParaRPr lang="en-IN" dirty="0"/>
          </a:p>
        </p:txBody>
      </p:sp>
      <p:sp>
        <p:nvSpPr>
          <p:cNvPr id="4" name="Rectangle 3"/>
          <p:cNvSpPr/>
          <p:nvPr/>
        </p:nvSpPr>
        <p:spPr>
          <a:xfrm>
            <a:off x="1524000" y="3200400"/>
            <a:ext cx="7162800" cy="1477328"/>
          </a:xfrm>
          <a:prstGeom prst="rect">
            <a:avLst/>
          </a:prstGeom>
        </p:spPr>
        <p:txBody>
          <a:bodyPr wrap="square">
            <a:spAutoFit/>
          </a:bodyPr>
          <a:lstStyle/>
          <a:p>
            <a:r>
              <a:rPr lang="en-IN" b="1" dirty="0"/>
              <a:t>Service	</a:t>
            </a:r>
            <a:r>
              <a:rPr lang="en-IN" b="1" dirty="0" smtClean="0"/>
              <a:t>	Global/regional</a:t>
            </a:r>
            <a:r>
              <a:rPr lang="en-IN" b="1" dirty="0"/>
              <a:t>	Recommended traffic</a:t>
            </a:r>
          </a:p>
          <a:p>
            <a:r>
              <a:rPr lang="en-IN" dirty="0"/>
              <a:t>Azure Front Door	 </a:t>
            </a:r>
            <a:r>
              <a:rPr lang="en-IN" dirty="0" smtClean="0"/>
              <a:t>  Global</a:t>
            </a:r>
            <a:r>
              <a:rPr lang="en-IN" dirty="0"/>
              <a:t>	</a:t>
            </a:r>
            <a:r>
              <a:rPr lang="en-IN" dirty="0" smtClean="0"/>
              <a:t>	HTTP(S</a:t>
            </a:r>
            <a:r>
              <a:rPr lang="en-IN" dirty="0"/>
              <a:t>)</a:t>
            </a:r>
          </a:p>
          <a:p>
            <a:r>
              <a:rPr lang="en-IN" dirty="0"/>
              <a:t>Traffic Manager	 </a:t>
            </a:r>
            <a:r>
              <a:rPr lang="en-IN" dirty="0" smtClean="0"/>
              <a:t>  Global</a:t>
            </a:r>
            <a:r>
              <a:rPr lang="en-IN" dirty="0"/>
              <a:t>	</a:t>
            </a:r>
            <a:r>
              <a:rPr lang="en-IN" dirty="0" smtClean="0"/>
              <a:t>	non-HTTP(S</a:t>
            </a:r>
            <a:r>
              <a:rPr lang="en-IN" dirty="0"/>
              <a:t>)</a:t>
            </a:r>
          </a:p>
          <a:p>
            <a:r>
              <a:rPr lang="en-IN" dirty="0"/>
              <a:t>Application Gateway	Regional	HTTP(S)</a:t>
            </a:r>
          </a:p>
          <a:p>
            <a:r>
              <a:rPr lang="en-IN" dirty="0"/>
              <a:t>Azure Load Balancer	Regional	non-HTTP(S)</a:t>
            </a:r>
          </a:p>
        </p:txBody>
      </p:sp>
    </p:spTree>
    <p:extLst>
      <p:ext uri="{BB962C8B-B14F-4D97-AF65-F5344CB8AC3E}">
        <p14:creationId xmlns:p14="http://schemas.microsoft.com/office/powerpoint/2010/main" val="9709259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04800"/>
            <a:ext cx="8229600" cy="5821363"/>
          </a:xfrm>
        </p:spPr>
        <p:txBody>
          <a:bodyPr>
            <a:normAutofit/>
          </a:bodyPr>
          <a:lstStyle/>
          <a:p>
            <a:r>
              <a:rPr lang="en-US" sz="2400" dirty="0">
                <a:solidFill>
                  <a:srgbClr val="FF0000"/>
                </a:solidFill>
              </a:rPr>
              <a:t>Front Door </a:t>
            </a:r>
            <a:r>
              <a:rPr lang="en-US" sz="2400" dirty="0"/>
              <a:t>is an application delivery network that provides </a:t>
            </a:r>
            <a:r>
              <a:rPr lang="en-US" sz="2400" dirty="0">
                <a:solidFill>
                  <a:srgbClr val="00B0F0"/>
                </a:solidFill>
              </a:rPr>
              <a:t>global load balancing and site acceleration service </a:t>
            </a:r>
            <a:r>
              <a:rPr lang="en-US" sz="2400" dirty="0"/>
              <a:t>for web applications. It offers </a:t>
            </a:r>
            <a:r>
              <a:rPr lang="en-US" sz="2400" dirty="0">
                <a:solidFill>
                  <a:srgbClr val="00B0F0"/>
                </a:solidFill>
              </a:rPr>
              <a:t>Layer 7 </a:t>
            </a:r>
            <a:r>
              <a:rPr lang="en-US" sz="2400" dirty="0"/>
              <a:t>capabilities for your application like SSL offload, path-based routing, fast failover, caching, etc. to improve performance and high-availability of your applications</a:t>
            </a:r>
            <a:r>
              <a:rPr lang="en-US" sz="2400" dirty="0" smtClean="0"/>
              <a:t>.</a:t>
            </a:r>
          </a:p>
          <a:p>
            <a:r>
              <a:rPr lang="en-US" sz="2400" dirty="0">
                <a:solidFill>
                  <a:srgbClr val="FFC000"/>
                </a:solidFill>
                <a:hlinkClick r:id="rId2"/>
              </a:rPr>
              <a:t>Traffic Manager</a:t>
            </a:r>
            <a:r>
              <a:rPr lang="en-US" sz="2400" dirty="0"/>
              <a:t> is a </a:t>
            </a:r>
            <a:r>
              <a:rPr lang="en-US" sz="2400" dirty="0">
                <a:solidFill>
                  <a:srgbClr val="FFC000"/>
                </a:solidFill>
              </a:rPr>
              <a:t>DNS-based traffic load balancer </a:t>
            </a:r>
            <a:r>
              <a:rPr lang="en-US" sz="2400" dirty="0"/>
              <a:t>that enables you to distribute traffic optimally to services across global Azure regions, while providing high availability and responsiveness. </a:t>
            </a:r>
            <a:r>
              <a:rPr lang="en-US" sz="2400" dirty="0" smtClean="0">
                <a:solidFill>
                  <a:srgbClr val="FFC000"/>
                </a:solidFill>
              </a:rPr>
              <a:t>load </a:t>
            </a:r>
            <a:r>
              <a:rPr lang="en-US" sz="2400" dirty="0">
                <a:solidFill>
                  <a:srgbClr val="FFC000"/>
                </a:solidFill>
              </a:rPr>
              <a:t>balances only at the domain </a:t>
            </a:r>
            <a:r>
              <a:rPr lang="en-US" sz="2400" dirty="0" smtClean="0">
                <a:solidFill>
                  <a:srgbClr val="FFC000"/>
                </a:solidFill>
              </a:rPr>
              <a:t>level </a:t>
            </a:r>
            <a:r>
              <a:rPr lang="en-US" sz="2400" dirty="0" smtClean="0"/>
              <a:t>it </a:t>
            </a:r>
            <a:r>
              <a:rPr lang="en-US" sz="2400" dirty="0"/>
              <a:t>can't fail over as quickly as Front Door, because of common challenges around DNS caching and systems not honoring DNS TTLs.</a:t>
            </a:r>
            <a:endParaRPr lang="en-IN" sz="2400" dirty="0"/>
          </a:p>
        </p:txBody>
      </p:sp>
    </p:spTree>
    <p:extLst>
      <p:ext uri="{BB962C8B-B14F-4D97-AF65-F5344CB8AC3E}">
        <p14:creationId xmlns:p14="http://schemas.microsoft.com/office/powerpoint/2010/main" val="2885293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757238"/>
            <a:ext cx="8448675"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36938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1"/>
            <a:ext cx="8229600" cy="4267200"/>
          </a:xfrm>
        </p:spPr>
        <p:txBody>
          <a:bodyPr>
            <a:noAutofit/>
          </a:bodyPr>
          <a:lstStyle/>
          <a:p>
            <a:r>
              <a:rPr lang="en-US" sz="2400" dirty="0">
                <a:solidFill>
                  <a:srgbClr val="FF0000"/>
                </a:solidFill>
                <a:latin typeface="Times New Roman" panose="02020603050405020304" pitchFamily="18" charset="0"/>
                <a:cs typeface="Times New Roman" panose="02020603050405020304" pitchFamily="18" charset="0"/>
              </a:rPr>
              <a:t>Application Gateway </a:t>
            </a:r>
            <a:r>
              <a:rPr lang="en-US" sz="2400" dirty="0">
                <a:latin typeface="Times New Roman" panose="02020603050405020304" pitchFamily="18" charset="0"/>
                <a:cs typeface="Times New Roman" panose="02020603050405020304" pitchFamily="18" charset="0"/>
              </a:rPr>
              <a:t>provides application delivery controller (ADC) as a service, offering various </a:t>
            </a:r>
            <a:r>
              <a:rPr lang="en-US" sz="2400" dirty="0">
                <a:solidFill>
                  <a:srgbClr val="FF0000"/>
                </a:solidFill>
                <a:latin typeface="Times New Roman" panose="02020603050405020304" pitchFamily="18" charset="0"/>
                <a:cs typeface="Times New Roman" panose="02020603050405020304" pitchFamily="18" charset="0"/>
              </a:rPr>
              <a:t>Layer 7 </a:t>
            </a:r>
            <a:r>
              <a:rPr lang="en-US" sz="2400" dirty="0">
                <a:latin typeface="Times New Roman" panose="02020603050405020304" pitchFamily="18" charset="0"/>
                <a:cs typeface="Times New Roman" panose="02020603050405020304" pitchFamily="18" charset="0"/>
              </a:rPr>
              <a:t>load-balancing capabilities. Use it to optimize web farm productivity by offloading CPU-intensive SSL termination to the gateway.</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Azure Load Balancer </a:t>
            </a:r>
            <a:r>
              <a:rPr lang="en-US" sz="2400" dirty="0">
                <a:latin typeface="Times New Roman" panose="02020603050405020304" pitchFamily="18" charset="0"/>
                <a:cs typeface="Times New Roman" panose="02020603050405020304" pitchFamily="18" charset="0"/>
              </a:rPr>
              <a:t>is a high-performance, ultra low-latency </a:t>
            </a:r>
            <a:r>
              <a:rPr lang="en-US" sz="2400" dirty="0">
                <a:solidFill>
                  <a:srgbClr val="FF0000"/>
                </a:solidFill>
                <a:latin typeface="Times New Roman" panose="02020603050405020304" pitchFamily="18" charset="0"/>
                <a:cs typeface="Times New Roman" panose="02020603050405020304" pitchFamily="18" charset="0"/>
              </a:rPr>
              <a:t>Layer 4 </a:t>
            </a:r>
            <a:r>
              <a:rPr lang="en-US" sz="2400" dirty="0">
                <a:latin typeface="Times New Roman" panose="02020603050405020304" pitchFamily="18" charset="0"/>
                <a:cs typeface="Times New Roman" panose="02020603050405020304" pitchFamily="18" charset="0"/>
              </a:rPr>
              <a:t>load-balancing service (inbound and outbound) for all UDP and TCP protocols. It is built to handle millions of requests per second while ensuring your solution is highly available. Azure Load Balancer is zone-redundant, ensuring high availability across Availability Zones.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09764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4000" dirty="0">
                <a:solidFill>
                  <a:srgbClr val="FF0000"/>
                </a:solidFill>
                <a:latin typeface="+mn-lt"/>
              </a:rPr>
              <a:t>open systems interconnection (OSI) model </a:t>
            </a:r>
            <a:endParaRPr lang="en-IN" sz="4000" dirty="0">
              <a:solidFill>
                <a:srgbClr val="FF0000"/>
              </a:solidFill>
              <a:latin typeface="+mn-lt"/>
            </a:endParaRPr>
          </a:p>
        </p:txBody>
      </p:sp>
      <p:pic>
        <p:nvPicPr>
          <p:cNvPr id="1026" name="Picture 2" descr="Layers of OSI Model - GeeksforGee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1799" y="1600200"/>
            <a:ext cx="554040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1229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3600" b="1" dirty="0" smtClean="0">
                <a:solidFill>
                  <a:srgbClr val="FF0000"/>
                </a:solidFill>
              </a:rPr>
              <a:t>Types of load balancers</a:t>
            </a:r>
            <a:endParaRPr lang="en-IN" sz="3600" b="1" dirty="0">
              <a:solidFill>
                <a:srgbClr val="FF0000"/>
              </a:solidFill>
            </a:endParaRPr>
          </a:p>
        </p:txBody>
      </p:sp>
      <p:sp>
        <p:nvSpPr>
          <p:cNvPr id="5" name="Content Placeholder 4"/>
          <p:cNvSpPr>
            <a:spLocks noGrp="1"/>
          </p:cNvSpPr>
          <p:nvPr>
            <p:ph idx="1"/>
          </p:nvPr>
        </p:nvSpPr>
        <p:spPr>
          <a:xfrm>
            <a:off x="381000" y="1122218"/>
            <a:ext cx="8229600" cy="4525963"/>
          </a:xfrm>
        </p:spPr>
        <p:txBody>
          <a:bodyPr>
            <a:normAutofit/>
          </a:bodyPr>
          <a:lstStyle/>
          <a:p>
            <a:pPr marL="0" indent="0">
              <a:buNone/>
            </a:pPr>
            <a:r>
              <a:rPr lang="en-IN" dirty="0" smtClean="0">
                <a:solidFill>
                  <a:srgbClr val="FF0000"/>
                </a:solidFill>
              </a:rPr>
              <a:t>1. internal load balancer:</a:t>
            </a:r>
          </a:p>
          <a:p>
            <a:pPr marL="0" indent="0">
              <a:buNone/>
            </a:pPr>
            <a:r>
              <a:rPr lang="en-US" sz="2000" dirty="0"/>
              <a:t>An internal (or private) load balancer is </a:t>
            </a:r>
            <a:r>
              <a:rPr lang="en-US" sz="2000" b="1" dirty="0"/>
              <a:t>used where private IPs are needed at the frontend only</a:t>
            </a:r>
            <a:r>
              <a:rPr lang="en-US" sz="2000" dirty="0"/>
              <a:t>. Internal load balancers are used to load balance traffic inside a virtual </a:t>
            </a:r>
            <a:r>
              <a:rPr lang="en-US" sz="2000" dirty="0" smtClean="0"/>
              <a:t>network</a:t>
            </a:r>
          </a:p>
          <a:p>
            <a:pPr marL="0" indent="0">
              <a:buNone/>
            </a:pPr>
            <a:r>
              <a:rPr lang="en-IN" dirty="0" smtClean="0">
                <a:solidFill>
                  <a:srgbClr val="FF0000"/>
                </a:solidFill>
              </a:rPr>
              <a:t>2. external </a:t>
            </a:r>
            <a:r>
              <a:rPr lang="en-IN" dirty="0">
                <a:solidFill>
                  <a:srgbClr val="FF0000"/>
                </a:solidFill>
              </a:rPr>
              <a:t>load </a:t>
            </a:r>
            <a:r>
              <a:rPr lang="en-IN" dirty="0" smtClean="0">
                <a:solidFill>
                  <a:srgbClr val="FF0000"/>
                </a:solidFill>
              </a:rPr>
              <a:t>balancer:</a:t>
            </a:r>
          </a:p>
          <a:p>
            <a:pPr marL="0" indent="0">
              <a:buNone/>
            </a:pPr>
            <a:r>
              <a:rPr lang="en-US" sz="2000" dirty="0"/>
              <a:t>Azure Load Balancer is a high-performance, ultra low-latency Layer 4 load-balancing service (inbound and outbound) for all UDP and TCP protocols. It is built to handle millions of requests per second while ensuring your solution is highly available.</a:t>
            </a:r>
            <a:endParaRPr lang="en-IN" sz="2000" dirty="0"/>
          </a:p>
          <a:p>
            <a:endParaRPr lang="en-IN" dirty="0"/>
          </a:p>
        </p:txBody>
      </p:sp>
      <p:pic>
        <p:nvPicPr>
          <p:cNvPr id="6" name="Content Placeholder 3"/>
          <p:cNvPicPr>
            <a:picLocks noChangeAspect="1"/>
          </p:cNvPicPr>
          <p:nvPr/>
        </p:nvPicPr>
        <p:blipFill>
          <a:blip r:embed="rId2"/>
          <a:stretch>
            <a:fillRect/>
          </a:stretch>
        </p:blipFill>
        <p:spPr>
          <a:xfrm>
            <a:off x="685800" y="4467081"/>
            <a:ext cx="6942343" cy="2362200"/>
          </a:xfrm>
          <a:prstGeom prst="rect">
            <a:avLst/>
          </a:prstGeom>
        </p:spPr>
      </p:pic>
    </p:spTree>
    <p:extLst>
      <p:ext uri="{BB962C8B-B14F-4D97-AF65-F5344CB8AC3E}">
        <p14:creationId xmlns:p14="http://schemas.microsoft.com/office/powerpoint/2010/main" val="15487103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0000"/>
                </a:solidFill>
              </a:rPr>
              <a:t>Route network traffic</a:t>
            </a:r>
            <a:r>
              <a:rPr lang="en-IN" b="1" dirty="0"/>
              <a:t/>
            </a:r>
            <a:br>
              <a:rPr lang="en-IN" b="1" dirty="0"/>
            </a:br>
            <a:endParaRPr lang="en-IN" dirty="0"/>
          </a:p>
        </p:txBody>
      </p:sp>
      <p:sp>
        <p:nvSpPr>
          <p:cNvPr id="3" name="Content Placeholder 2"/>
          <p:cNvSpPr>
            <a:spLocks noGrp="1"/>
          </p:cNvSpPr>
          <p:nvPr>
            <p:ph idx="1"/>
          </p:nvPr>
        </p:nvSpPr>
        <p:spPr/>
        <p:txBody>
          <a:bodyPr>
            <a:normAutofit/>
          </a:bodyPr>
          <a:lstStyle/>
          <a:p>
            <a:r>
              <a:rPr lang="en-US" sz="2400" b="1" dirty="0">
                <a:solidFill>
                  <a:srgbClr val="FF0000"/>
                </a:solidFill>
              </a:rPr>
              <a:t>Route tables:</a:t>
            </a:r>
            <a:r>
              <a:rPr lang="en-US" sz="2400" dirty="0">
                <a:solidFill>
                  <a:srgbClr val="FF0000"/>
                </a:solidFill>
              </a:rPr>
              <a:t> </a:t>
            </a:r>
            <a:r>
              <a:rPr lang="en-US" sz="2400" dirty="0"/>
              <a:t>You can create custom route tables with routes that control where traffic is routed to for each subnet. </a:t>
            </a:r>
            <a:endParaRPr lang="en-US" sz="2400" dirty="0" smtClean="0"/>
          </a:p>
          <a:p>
            <a:endParaRPr lang="en-US" sz="2400" dirty="0"/>
          </a:p>
          <a:p>
            <a:r>
              <a:rPr lang="en-US" sz="2400" b="1" dirty="0">
                <a:solidFill>
                  <a:srgbClr val="FF0000"/>
                </a:solidFill>
              </a:rPr>
              <a:t>Border gateway protocol (BGP) routes:</a:t>
            </a:r>
            <a:r>
              <a:rPr lang="en-US" sz="2400" dirty="0"/>
              <a:t> If you connect your virtual network to your on-premises network using an </a:t>
            </a:r>
            <a:r>
              <a:rPr lang="en-US" sz="2400" b="1" dirty="0"/>
              <a:t>Azure VPN Gateway or </a:t>
            </a:r>
            <a:r>
              <a:rPr lang="en-US" sz="2400" b="1" dirty="0" err="1"/>
              <a:t>ExpressRoute</a:t>
            </a:r>
            <a:r>
              <a:rPr lang="en-US" sz="2400" b="1" dirty="0"/>
              <a:t> connection</a:t>
            </a:r>
            <a:r>
              <a:rPr lang="en-US" sz="2400" dirty="0"/>
              <a:t>, you can propagate your on-premises BGP routes to your virtual networks. </a:t>
            </a:r>
            <a:endParaRPr lang="en-US" sz="2400" dirty="0" smtClean="0"/>
          </a:p>
          <a:p>
            <a:endParaRPr lang="en-US" sz="2400" dirty="0"/>
          </a:p>
          <a:p>
            <a:r>
              <a:rPr lang="en-US" sz="2400" dirty="0" smtClean="0"/>
              <a:t>Note : </a:t>
            </a:r>
            <a:r>
              <a:rPr lang="en-US" sz="2400" dirty="0"/>
              <a:t>There is no charge for using Azure </a:t>
            </a:r>
            <a:r>
              <a:rPr lang="en-US" sz="2400" dirty="0" err="1"/>
              <a:t>VNet</a:t>
            </a:r>
            <a:r>
              <a:rPr lang="en-US" sz="2400" dirty="0"/>
              <a:t>; it is free of cost. Standard charges are applicable for resources,</a:t>
            </a:r>
            <a:endParaRPr lang="en-IN" sz="2400" dirty="0"/>
          </a:p>
        </p:txBody>
      </p:sp>
    </p:spTree>
    <p:extLst>
      <p:ext uri="{BB962C8B-B14F-4D97-AF65-F5344CB8AC3E}">
        <p14:creationId xmlns:p14="http://schemas.microsoft.com/office/powerpoint/2010/main" val="31967347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572500" cy="5029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 y="5791200"/>
            <a:ext cx="8305800" cy="646331"/>
          </a:xfrm>
          <a:prstGeom prst="rect">
            <a:avLst/>
          </a:prstGeom>
        </p:spPr>
        <p:txBody>
          <a:bodyPr wrap="square">
            <a:spAutoFit/>
          </a:bodyPr>
          <a:lstStyle/>
          <a:p>
            <a:r>
              <a:rPr lang="en-IN" dirty="0"/>
              <a:t>Managed Cloud Storage Solution</a:t>
            </a:r>
          </a:p>
          <a:p>
            <a:r>
              <a:rPr lang="en-US" dirty="0"/>
              <a:t>Highly available, durable and massively scalable (</a:t>
            </a:r>
            <a:r>
              <a:rPr lang="en-US" dirty="0" err="1"/>
              <a:t>upto</a:t>
            </a:r>
            <a:r>
              <a:rPr lang="en-US" dirty="0"/>
              <a:t> few </a:t>
            </a:r>
            <a:r>
              <a:rPr lang="en-US" dirty="0" err="1"/>
              <a:t>PetaBytes</a:t>
            </a:r>
            <a:r>
              <a:rPr lang="en-US" dirty="0"/>
              <a:t>) </a:t>
            </a:r>
          </a:p>
        </p:txBody>
      </p:sp>
    </p:spTree>
    <p:extLst>
      <p:ext uri="{BB962C8B-B14F-4D97-AF65-F5344CB8AC3E}">
        <p14:creationId xmlns:p14="http://schemas.microsoft.com/office/powerpoint/2010/main" val="17873763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Securing Azure data - Storage account configuration recommend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2057400"/>
            <a:ext cx="7277100"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9261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458200" cy="5745163"/>
          </a:xfrm>
        </p:spPr>
        <p:txBody>
          <a:bodyPr>
            <a:normAutofit fontScale="92500" lnSpcReduction="20000"/>
          </a:bodyPr>
          <a:lstStyle/>
          <a:p>
            <a:pPr marL="0" indent="0">
              <a:buNone/>
            </a:pPr>
            <a:endParaRPr lang="en-US" dirty="0"/>
          </a:p>
          <a:p>
            <a:pPr marL="0" indent="0">
              <a:buNone/>
            </a:pPr>
            <a:r>
              <a:rPr lang="en-IN" dirty="0" smtClean="0"/>
              <a:t>Core Storage Services:</a:t>
            </a:r>
          </a:p>
          <a:p>
            <a:r>
              <a:rPr lang="en-IN" dirty="0" smtClean="0">
                <a:solidFill>
                  <a:srgbClr val="FF0000"/>
                </a:solidFill>
              </a:rPr>
              <a:t>Azure </a:t>
            </a:r>
            <a:r>
              <a:rPr lang="en-IN" dirty="0">
                <a:solidFill>
                  <a:srgbClr val="FF0000"/>
                </a:solidFill>
              </a:rPr>
              <a:t>Disks: </a:t>
            </a:r>
            <a:r>
              <a:rPr lang="en-IN" dirty="0"/>
              <a:t>Block storage (hard disks) for Azure VMs</a:t>
            </a:r>
          </a:p>
          <a:p>
            <a:r>
              <a:rPr lang="en-US" dirty="0">
                <a:solidFill>
                  <a:srgbClr val="FF0000"/>
                </a:solidFill>
              </a:rPr>
              <a:t>Azure Files: </a:t>
            </a:r>
            <a:r>
              <a:rPr lang="en-US" dirty="0"/>
              <a:t>File shares for cloud and on-premises</a:t>
            </a:r>
          </a:p>
          <a:p>
            <a:r>
              <a:rPr lang="en-US" dirty="0">
                <a:solidFill>
                  <a:srgbClr val="FF0000"/>
                </a:solidFill>
              </a:rPr>
              <a:t>Azure Blobs: </a:t>
            </a:r>
            <a:r>
              <a:rPr lang="en-US" dirty="0"/>
              <a:t>Object store for text and binary data</a:t>
            </a:r>
          </a:p>
          <a:p>
            <a:r>
              <a:rPr lang="en-IN" dirty="0">
                <a:solidFill>
                  <a:srgbClr val="FF0000"/>
                </a:solidFill>
              </a:rPr>
              <a:t>Azure Queues: </a:t>
            </a:r>
            <a:r>
              <a:rPr lang="en-IN" dirty="0"/>
              <a:t>Decouple applications using messaging</a:t>
            </a:r>
          </a:p>
          <a:p>
            <a:r>
              <a:rPr lang="en-US" dirty="0">
                <a:solidFill>
                  <a:srgbClr val="FF0000"/>
                </a:solidFill>
              </a:rPr>
              <a:t>Azure Tables: </a:t>
            </a:r>
            <a:r>
              <a:rPr lang="en-US" dirty="0" err="1"/>
              <a:t>NoSQL</a:t>
            </a:r>
            <a:r>
              <a:rPr lang="en-US" dirty="0"/>
              <a:t> store (Very Basic)</a:t>
            </a:r>
          </a:p>
          <a:p>
            <a:r>
              <a:rPr lang="pt-BR" dirty="0"/>
              <a:t>Prefer Azure Cosmos DB for NoSQL</a:t>
            </a:r>
          </a:p>
          <a:p>
            <a:r>
              <a:rPr lang="en-US" dirty="0"/>
              <a:t>(PRE-REQUISITE) Storage Account is needed for Azure Files,</a:t>
            </a:r>
          </a:p>
          <a:p>
            <a:r>
              <a:rPr lang="en-IN" dirty="0"/>
              <a:t>Azure Blobs, Azure Queues and Azure Tables</a:t>
            </a:r>
          </a:p>
        </p:txBody>
      </p:sp>
    </p:spTree>
    <p:extLst>
      <p:ext uri="{BB962C8B-B14F-4D97-AF65-F5344CB8AC3E}">
        <p14:creationId xmlns:p14="http://schemas.microsoft.com/office/powerpoint/2010/main" val="31680587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43000"/>
            <a:ext cx="8915400" cy="5078313"/>
          </a:xfrm>
          <a:prstGeom prst="rect">
            <a:avLst/>
          </a:prstGeom>
        </p:spPr>
        <p:txBody>
          <a:bodyPr wrap="square">
            <a:spAutoFit/>
          </a:bodyPr>
          <a:lstStyle/>
          <a:p>
            <a:pPr>
              <a:buFont typeface="Arial" panose="020B0604020202020204" pitchFamily="34" charset="0"/>
              <a:buChar char="•"/>
            </a:pPr>
            <a:r>
              <a:rPr lang="en-US" dirty="0">
                <a:solidFill>
                  <a:srgbClr val="44413D"/>
                </a:solidFill>
                <a:latin typeface="Open Sans"/>
              </a:rPr>
              <a:t>Access tiers are: Hot, Cool, Cold, and Archive</a:t>
            </a:r>
          </a:p>
          <a:p>
            <a:pPr marL="742950" lvl="1" indent="-285750">
              <a:buFont typeface="Arial" panose="020B0604020202020204" pitchFamily="34" charset="0"/>
              <a:buChar char="•"/>
            </a:pPr>
            <a:r>
              <a:rPr lang="en-US" dirty="0">
                <a:solidFill>
                  <a:srgbClr val="44413D"/>
                </a:solidFill>
                <a:latin typeface="Open Sans"/>
              </a:rPr>
              <a:t>Hot</a:t>
            </a:r>
          </a:p>
          <a:p>
            <a:pPr marL="1143000" lvl="2" indent="-228600">
              <a:buFont typeface="Arial" panose="020B0604020202020204" pitchFamily="34" charset="0"/>
              <a:buChar char="•"/>
            </a:pPr>
            <a:r>
              <a:rPr lang="en-US" dirty="0">
                <a:solidFill>
                  <a:srgbClr val="44413D"/>
                </a:solidFill>
                <a:latin typeface="Open Sans"/>
              </a:rPr>
              <a:t>Highest storage costs, but lowest access costs</a:t>
            </a:r>
          </a:p>
          <a:p>
            <a:pPr marL="1143000" lvl="2" indent="-228600">
              <a:buFont typeface="Arial" panose="020B0604020202020204" pitchFamily="34" charset="0"/>
              <a:buChar char="•"/>
            </a:pPr>
            <a:r>
              <a:rPr lang="en-US" dirty="0">
                <a:solidFill>
                  <a:srgbClr val="44413D"/>
                </a:solidFill>
                <a:latin typeface="Open Sans"/>
              </a:rPr>
              <a:t>Store data that is accessed frequently</a:t>
            </a:r>
          </a:p>
          <a:p>
            <a:pPr marL="1143000" lvl="2" indent="-228600">
              <a:buFont typeface="Arial" panose="020B0604020202020204" pitchFamily="34" charset="0"/>
              <a:buChar char="•"/>
            </a:pPr>
            <a:r>
              <a:rPr lang="en-US" dirty="0">
                <a:solidFill>
                  <a:srgbClr val="44413D"/>
                </a:solidFill>
                <a:latin typeface="Open Sans"/>
              </a:rPr>
              <a:t>By default, new storage accounts are created in the hot tier</a:t>
            </a:r>
          </a:p>
          <a:p>
            <a:pPr marL="742950" lvl="1" indent="-285750">
              <a:buFont typeface="Arial" panose="020B0604020202020204" pitchFamily="34" charset="0"/>
              <a:buChar char="•"/>
            </a:pPr>
            <a:r>
              <a:rPr lang="en-US" dirty="0">
                <a:solidFill>
                  <a:srgbClr val="44413D"/>
                </a:solidFill>
                <a:latin typeface="Open Sans"/>
              </a:rPr>
              <a:t>Cool</a:t>
            </a:r>
          </a:p>
          <a:p>
            <a:pPr marL="1143000" lvl="2" indent="-228600">
              <a:buFont typeface="Arial" panose="020B0604020202020204" pitchFamily="34" charset="0"/>
              <a:buChar char="•"/>
            </a:pPr>
            <a:r>
              <a:rPr lang="en-US" dirty="0">
                <a:solidFill>
                  <a:srgbClr val="44413D"/>
                </a:solidFill>
                <a:latin typeface="Open Sans"/>
              </a:rPr>
              <a:t>Lower storage costs, but higher access costs</a:t>
            </a:r>
          </a:p>
          <a:p>
            <a:pPr marL="1143000" lvl="2" indent="-228600">
              <a:buFont typeface="Arial" panose="020B0604020202020204" pitchFamily="34" charset="0"/>
              <a:buChar char="•"/>
            </a:pPr>
            <a:r>
              <a:rPr lang="en-US" dirty="0">
                <a:solidFill>
                  <a:srgbClr val="44413D"/>
                </a:solidFill>
                <a:latin typeface="Open Sans"/>
              </a:rPr>
              <a:t>Store data that is infrequently accessed (at least 30 days)</a:t>
            </a:r>
          </a:p>
          <a:p>
            <a:pPr marL="1143000" lvl="2" indent="-228600">
              <a:buFont typeface="Arial" panose="020B0604020202020204" pitchFamily="34" charset="0"/>
              <a:buChar char="•"/>
            </a:pPr>
            <a:r>
              <a:rPr lang="en-US" dirty="0">
                <a:solidFill>
                  <a:srgbClr val="44413D"/>
                </a:solidFill>
                <a:latin typeface="Open Sans"/>
              </a:rPr>
              <a:t>You can use a cool access tier for short-term backup.</a:t>
            </a:r>
          </a:p>
          <a:p>
            <a:pPr marL="742950" lvl="1" indent="-285750">
              <a:buFont typeface="Arial" panose="020B0604020202020204" pitchFamily="34" charset="0"/>
              <a:buChar char="•"/>
            </a:pPr>
            <a:r>
              <a:rPr lang="en-US" dirty="0">
                <a:solidFill>
                  <a:srgbClr val="44413D"/>
                </a:solidFill>
                <a:latin typeface="Open Sans"/>
              </a:rPr>
              <a:t>Cold</a:t>
            </a:r>
          </a:p>
          <a:p>
            <a:pPr marL="1143000" lvl="2" indent="-228600">
              <a:buFont typeface="Arial" panose="020B0604020202020204" pitchFamily="34" charset="0"/>
              <a:buChar char="•"/>
            </a:pPr>
            <a:r>
              <a:rPr lang="en-US" dirty="0">
                <a:solidFill>
                  <a:srgbClr val="44413D"/>
                </a:solidFill>
                <a:latin typeface="Open Sans"/>
              </a:rPr>
              <a:t>Lower storage costs and higher access costs compared to the cool tier.</a:t>
            </a:r>
          </a:p>
          <a:p>
            <a:pPr marL="1143000" lvl="2" indent="-228600">
              <a:buFont typeface="Arial" panose="020B0604020202020204" pitchFamily="34" charset="0"/>
              <a:buChar char="•"/>
            </a:pPr>
            <a:r>
              <a:rPr lang="en-US" dirty="0">
                <a:solidFill>
                  <a:srgbClr val="44413D"/>
                </a:solidFill>
                <a:latin typeface="Open Sans"/>
              </a:rPr>
              <a:t>Store data that is rarely accessed (at least 90 days).</a:t>
            </a:r>
          </a:p>
          <a:p>
            <a:pPr marL="1143000" lvl="2" indent="-228600">
              <a:buFont typeface="Arial" panose="020B0604020202020204" pitchFamily="34" charset="0"/>
              <a:buChar char="•"/>
            </a:pPr>
            <a:r>
              <a:rPr lang="en-US" dirty="0">
                <a:solidFill>
                  <a:srgbClr val="44413D"/>
                </a:solidFill>
                <a:latin typeface="Open Sans"/>
              </a:rPr>
              <a:t>You can use a cold access tier for storing large data sets in a cost-effective manner.</a:t>
            </a:r>
          </a:p>
          <a:p>
            <a:pPr marL="742950" lvl="1" indent="-285750">
              <a:buFont typeface="Arial" panose="020B0604020202020204" pitchFamily="34" charset="0"/>
              <a:buChar char="•"/>
            </a:pPr>
            <a:r>
              <a:rPr lang="en-US" dirty="0">
                <a:solidFill>
                  <a:srgbClr val="44413D"/>
                </a:solidFill>
                <a:latin typeface="Open Sans"/>
              </a:rPr>
              <a:t>Archive</a:t>
            </a:r>
          </a:p>
          <a:p>
            <a:pPr marL="1143000" lvl="2" indent="-228600">
              <a:buFont typeface="Arial" panose="020B0604020202020204" pitchFamily="34" charset="0"/>
              <a:buChar char="•"/>
            </a:pPr>
            <a:r>
              <a:rPr lang="en-US" dirty="0">
                <a:solidFill>
                  <a:srgbClr val="44413D"/>
                </a:solidFill>
                <a:latin typeface="Open Sans"/>
              </a:rPr>
              <a:t>Lowest storage costs, but the highest retrieval costs</a:t>
            </a:r>
          </a:p>
          <a:p>
            <a:pPr marL="1143000" lvl="2" indent="-228600">
              <a:buFont typeface="Arial" panose="020B0604020202020204" pitchFamily="34" charset="0"/>
              <a:buChar char="•"/>
            </a:pPr>
            <a:r>
              <a:rPr lang="en-US" dirty="0">
                <a:solidFill>
                  <a:srgbClr val="44413D"/>
                </a:solidFill>
                <a:latin typeface="Open Sans"/>
              </a:rPr>
              <a:t>Store data that is rarely accessed (at least 180 days)</a:t>
            </a:r>
          </a:p>
          <a:p>
            <a:pPr marL="1143000" lvl="2" indent="-228600">
              <a:buFont typeface="Arial" panose="020B0604020202020204" pitchFamily="34" charset="0"/>
              <a:buChar char="•"/>
            </a:pPr>
            <a:r>
              <a:rPr lang="en-US" dirty="0">
                <a:solidFill>
                  <a:srgbClr val="44413D"/>
                </a:solidFill>
                <a:latin typeface="Open Sans"/>
              </a:rPr>
              <a:t>Data needs to be stored for a long time.</a:t>
            </a:r>
            <a:endParaRPr lang="en-US" b="0" i="0" dirty="0">
              <a:solidFill>
                <a:srgbClr val="44413D"/>
              </a:solidFill>
              <a:effectLst/>
              <a:latin typeface="Open Sans"/>
            </a:endParaRPr>
          </a:p>
        </p:txBody>
      </p:sp>
    </p:spTree>
    <p:extLst>
      <p:ext uri="{BB962C8B-B14F-4D97-AF65-F5344CB8AC3E}">
        <p14:creationId xmlns:p14="http://schemas.microsoft.com/office/powerpoint/2010/main" val="21586663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1999"/>
            <a:ext cx="8626158"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5563378"/>
            <a:ext cx="8473758" cy="923330"/>
          </a:xfrm>
          <a:prstGeom prst="rect">
            <a:avLst/>
          </a:prstGeom>
        </p:spPr>
        <p:txBody>
          <a:bodyPr wrap="square">
            <a:spAutoFit/>
          </a:bodyPr>
          <a:lstStyle/>
          <a:p>
            <a:pPr marL="285750" indent="-285750">
              <a:buFont typeface="Arial" pitchFamily="34" charset="0"/>
              <a:buChar char="•"/>
            </a:pPr>
            <a:r>
              <a:rPr lang="en-US" dirty="0">
                <a:latin typeface="Bahnschrift SemiBold" pitchFamily="34" charset="0"/>
              </a:rPr>
              <a:t>hot storage is costlier than cool storage in terms of storage. But cool storage is more expensive in terms of access. Archive storage is used for archiving the documents into storage, which is not accessed</a:t>
            </a:r>
            <a:endParaRPr lang="en-IN" dirty="0">
              <a:latin typeface="Bahnschrift SemiBold" pitchFamily="34" charset="0"/>
            </a:endParaRPr>
          </a:p>
        </p:txBody>
      </p:sp>
    </p:spTree>
    <p:extLst>
      <p:ext uri="{BB962C8B-B14F-4D97-AF65-F5344CB8AC3E}">
        <p14:creationId xmlns:p14="http://schemas.microsoft.com/office/powerpoint/2010/main" val="41558637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200150"/>
            <a:ext cx="785812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0958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0"/>
            <a:ext cx="8229600" cy="1143000"/>
          </a:xfrm>
        </p:spPr>
        <p:txBody>
          <a:bodyPr>
            <a:normAutofit/>
          </a:bodyPr>
          <a:lstStyle/>
          <a:p>
            <a:r>
              <a:rPr lang="en-US" sz="4000" dirty="0">
                <a:solidFill>
                  <a:srgbClr val="FF0000"/>
                </a:solidFill>
              </a:rPr>
              <a:t>CLOUD DEPLOYMENT MODELS</a:t>
            </a:r>
            <a:endParaRPr lang="en-IN" sz="4000"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785612007"/>
              </p:ext>
            </p:extLst>
          </p:nvPr>
        </p:nvGraphicFramePr>
        <p:xfrm>
          <a:off x="160291" y="2362200"/>
          <a:ext cx="8990966" cy="4382363"/>
        </p:xfrm>
        <a:graphic>
          <a:graphicData uri="http://schemas.openxmlformats.org/drawingml/2006/table">
            <a:tbl>
              <a:tblPr firstRow="1" firstCol="1" lastRow="1" lastCol="1" bandRow="1" bandCol="1">
                <a:tableStyleId>{5C22544A-7EE6-4342-B048-85BDC9FD1C3A}</a:tableStyleId>
              </a:tblPr>
              <a:tblGrid>
                <a:gridCol w="3567098"/>
                <a:gridCol w="5423868"/>
              </a:tblGrid>
              <a:tr h="522959">
                <a:tc>
                  <a:txBody>
                    <a:bodyPr/>
                    <a:lstStyle/>
                    <a:p>
                      <a:pPr marL="71120" algn="just">
                        <a:lnSpc>
                          <a:spcPct val="107000"/>
                        </a:lnSpc>
                        <a:spcBef>
                          <a:spcPts val="175"/>
                        </a:spcBef>
                        <a:spcAft>
                          <a:spcPts val="0"/>
                        </a:spcAft>
                      </a:pPr>
                      <a:r>
                        <a:rPr lang="en-US" dirty="0">
                          <a:solidFill>
                            <a:schemeClr val="tx1"/>
                          </a:solidFill>
                        </a:rPr>
                        <a:t>Advantages</a:t>
                      </a:r>
                      <a:endParaRPr lang="en-IN" dirty="0">
                        <a:solidFill>
                          <a:schemeClr val="tx1"/>
                        </a:solidFill>
                      </a:endParaRPr>
                    </a:p>
                  </a:txBody>
                  <a:tcPr marL="0" marR="0" marT="0" marB="0">
                    <a:solidFill>
                      <a:schemeClr val="bg1"/>
                    </a:solidFill>
                  </a:tcPr>
                </a:tc>
                <a:tc>
                  <a:txBody>
                    <a:bodyPr/>
                    <a:lstStyle/>
                    <a:p>
                      <a:pPr marL="69850" algn="just">
                        <a:lnSpc>
                          <a:spcPct val="107000"/>
                        </a:lnSpc>
                        <a:spcBef>
                          <a:spcPts val="175"/>
                        </a:spcBef>
                        <a:spcAft>
                          <a:spcPts val="0"/>
                        </a:spcAft>
                      </a:pPr>
                      <a:r>
                        <a:rPr lang="en-US" dirty="0">
                          <a:solidFill>
                            <a:schemeClr val="tx1"/>
                          </a:solidFill>
                        </a:rPr>
                        <a:t>Disadvantages</a:t>
                      </a:r>
                      <a:endParaRPr lang="en-IN" dirty="0">
                        <a:solidFill>
                          <a:schemeClr val="tx1"/>
                        </a:solidFill>
                      </a:endParaRPr>
                    </a:p>
                  </a:txBody>
                  <a:tcPr marL="0" marR="0" marT="0" marB="0">
                    <a:solidFill>
                      <a:schemeClr val="bg1"/>
                    </a:solidFill>
                  </a:tcPr>
                </a:tc>
              </a:tr>
              <a:tr h="903129">
                <a:tc>
                  <a:txBody>
                    <a:bodyPr/>
                    <a:lstStyle/>
                    <a:p>
                      <a:pPr marL="67945" algn="just">
                        <a:lnSpc>
                          <a:spcPct val="107000"/>
                        </a:lnSpc>
                        <a:spcBef>
                          <a:spcPts val="175"/>
                        </a:spcBef>
                        <a:spcAft>
                          <a:spcPts val="0"/>
                        </a:spcAft>
                      </a:pPr>
                      <a:r>
                        <a:rPr lang="en-US" dirty="0">
                          <a:solidFill>
                            <a:schemeClr val="tx1"/>
                          </a:solidFill>
                        </a:rPr>
                        <a:t>High scalability/agility</a:t>
                      </a:r>
                      <a:endParaRPr lang="en-IN" dirty="0">
                        <a:solidFill>
                          <a:schemeClr val="tx1"/>
                        </a:solidFill>
                      </a:endParaRPr>
                    </a:p>
                  </a:txBody>
                  <a:tcPr marL="0" marR="0" marT="0" marB="0">
                    <a:solidFill>
                      <a:schemeClr val="bg1"/>
                    </a:solidFill>
                  </a:tcPr>
                </a:tc>
                <a:tc>
                  <a:txBody>
                    <a:bodyPr/>
                    <a:lstStyle/>
                    <a:p>
                      <a:pPr marL="66675" algn="just">
                        <a:lnSpc>
                          <a:spcPct val="107000"/>
                        </a:lnSpc>
                        <a:spcBef>
                          <a:spcPts val="175"/>
                        </a:spcBef>
                        <a:spcAft>
                          <a:spcPts val="0"/>
                        </a:spcAft>
                      </a:pPr>
                      <a:r>
                        <a:rPr lang="en-US" dirty="0">
                          <a:solidFill>
                            <a:schemeClr val="tx1"/>
                          </a:solidFill>
                        </a:rPr>
                        <a:t>Security requirements that cannot be met by using public cloud</a:t>
                      </a:r>
                      <a:endParaRPr lang="en-IN" dirty="0">
                        <a:solidFill>
                          <a:schemeClr val="tx1"/>
                        </a:solidFill>
                      </a:endParaRPr>
                    </a:p>
                  </a:txBody>
                  <a:tcPr marL="0" marR="0" marT="0" marB="0">
                    <a:solidFill>
                      <a:schemeClr val="bg1"/>
                    </a:solidFill>
                  </a:tcPr>
                </a:tc>
              </a:tr>
              <a:tr h="903129">
                <a:tc>
                  <a:txBody>
                    <a:bodyPr/>
                    <a:lstStyle/>
                    <a:p>
                      <a:pPr marL="67945" algn="just">
                        <a:lnSpc>
                          <a:spcPct val="107000"/>
                        </a:lnSpc>
                        <a:spcBef>
                          <a:spcPts val="175"/>
                        </a:spcBef>
                        <a:spcAft>
                          <a:spcPts val="0"/>
                        </a:spcAft>
                      </a:pPr>
                      <a:r>
                        <a:rPr lang="en-US">
                          <a:solidFill>
                            <a:schemeClr val="tx1"/>
                          </a:solidFill>
                        </a:rPr>
                        <a:t>Pay-as-you-go pricing</a:t>
                      </a:r>
                      <a:endParaRPr lang="en-IN">
                        <a:solidFill>
                          <a:schemeClr val="tx1"/>
                        </a:solidFill>
                      </a:endParaRPr>
                    </a:p>
                  </a:txBody>
                  <a:tcPr marL="0" marR="0" marT="0" marB="0">
                    <a:solidFill>
                      <a:schemeClr val="bg1"/>
                    </a:solidFill>
                  </a:tcPr>
                </a:tc>
                <a:tc>
                  <a:txBody>
                    <a:bodyPr/>
                    <a:lstStyle/>
                    <a:p>
                      <a:pPr marL="66675" algn="just">
                        <a:lnSpc>
                          <a:spcPct val="107000"/>
                        </a:lnSpc>
                        <a:spcBef>
                          <a:spcPts val="175"/>
                        </a:spcBef>
                        <a:spcAft>
                          <a:spcPts val="0"/>
                        </a:spcAft>
                      </a:pPr>
                      <a:r>
                        <a:rPr lang="en-US" dirty="0">
                          <a:solidFill>
                            <a:schemeClr val="tx1"/>
                          </a:solidFill>
                        </a:rPr>
                        <a:t>Government policies, industry standards, or legal requirements which public clouds cannot meet</a:t>
                      </a:r>
                      <a:endParaRPr lang="en-IN" dirty="0">
                        <a:solidFill>
                          <a:schemeClr val="tx1"/>
                        </a:solidFill>
                      </a:endParaRPr>
                    </a:p>
                  </a:txBody>
                  <a:tcPr marL="0" marR="0" marT="0" marB="0">
                    <a:solidFill>
                      <a:schemeClr val="bg1"/>
                    </a:solidFill>
                  </a:tcPr>
                </a:tc>
              </a:tr>
              <a:tr h="1150017">
                <a:tc>
                  <a:txBody>
                    <a:bodyPr/>
                    <a:lstStyle/>
                    <a:p>
                      <a:pPr marL="67945" marR="436880" algn="just">
                        <a:lnSpc>
                          <a:spcPct val="107000"/>
                        </a:lnSpc>
                        <a:spcBef>
                          <a:spcPts val="175"/>
                        </a:spcBef>
                        <a:spcAft>
                          <a:spcPts val="0"/>
                        </a:spcAft>
                      </a:pPr>
                      <a:r>
                        <a:rPr lang="en-US">
                          <a:solidFill>
                            <a:schemeClr val="tx1"/>
                          </a:solidFill>
                        </a:rPr>
                        <a:t>Not responsible for maintenance or updates of the hardware</a:t>
                      </a:r>
                      <a:endParaRPr lang="en-IN">
                        <a:solidFill>
                          <a:schemeClr val="tx1"/>
                        </a:solidFill>
                      </a:endParaRPr>
                    </a:p>
                  </a:txBody>
                  <a:tcPr marL="0" marR="0" marT="0" marB="0">
                    <a:solidFill>
                      <a:schemeClr val="bg1"/>
                    </a:solidFill>
                  </a:tcPr>
                </a:tc>
                <a:tc>
                  <a:txBody>
                    <a:bodyPr/>
                    <a:lstStyle/>
                    <a:p>
                      <a:pPr marL="66675" algn="just">
                        <a:lnSpc>
                          <a:spcPts val="1130"/>
                        </a:lnSpc>
                        <a:spcBef>
                          <a:spcPts val="175"/>
                        </a:spcBef>
                        <a:spcAft>
                          <a:spcPts val="0"/>
                        </a:spcAft>
                      </a:pPr>
                      <a:endParaRPr lang="en-US" dirty="0" smtClean="0">
                        <a:solidFill>
                          <a:schemeClr val="tx1"/>
                        </a:solidFill>
                      </a:endParaRPr>
                    </a:p>
                    <a:p>
                      <a:pPr marL="66675" algn="just">
                        <a:lnSpc>
                          <a:spcPts val="1130"/>
                        </a:lnSpc>
                        <a:spcBef>
                          <a:spcPts val="175"/>
                        </a:spcBef>
                        <a:spcAft>
                          <a:spcPts val="0"/>
                        </a:spcAft>
                      </a:pPr>
                      <a:r>
                        <a:rPr lang="en-US" dirty="0" smtClean="0">
                          <a:solidFill>
                            <a:schemeClr val="tx1"/>
                          </a:solidFill>
                        </a:rPr>
                        <a:t>You </a:t>
                      </a:r>
                      <a:r>
                        <a:rPr lang="en-US" dirty="0">
                          <a:solidFill>
                            <a:schemeClr val="tx1"/>
                          </a:solidFill>
                        </a:rPr>
                        <a:t>don’t own the hardware or services and cannot manage </a:t>
                      </a:r>
                      <a:r>
                        <a:rPr lang="en-US" dirty="0" smtClean="0">
                          <a:solidFill>
                            <a:schemeClr val="tx1"/>
                          </a:solidFill>
                        </a:rPr>
                        <a:t>them as </a:t>
                      </a:r>
                      <a:r>
                        <a:rPr lang="en-US" dirty="0">
                          <a:solidFill>
                            <a:schemeClr val="tx1"/>
                          </a:solidFill>
                        </a:rPr>
                        <a:t>you may want to</a:t>
                      </a:r>
                      <a:endParaRPr lang="en-IN" dirty="0">
                        <a:solidFill>
                          <a:schemeClr val="tx1"/>
                        </a:solidFill>
                      </a:endParaRPr>
                    </a:p>
                  </a:txBody>
                  <a:tcPr marL="0" marR="0" marT="0" marB="0">
                    <a:solidFill>
                      <a:schemeClr val="bg1"/>
                    </a:solidFill>
                  </a:tcPr>
                </a:tc>
              </a:tr>
              <a:tr h="903129">
                <a:tc>
                  <a:txBody>
                    <a:bodyPr/>
                    <a:lstStyle/>
                    <a:p>
                      <a:pPr marL="67945" marR="103505" algn="just">
                        <a:lnSpc>
                          <a:spcPct val="107000"/>
                        </a:lnSpc>
                        <a:spcBef>
                          <a:spcPts val="175"/>
                        </a:spcBef>
                        <a:spcAft>
                          <a:spcPts val="0"/>
                        </a:spcAft>
                      </a:pPr>
                      <a:r>
                        <a:rPr lang="en-US" dirty="0">
                          <a:solidFill>
                            <a:schemeClr val="tx1"/>
                          </a:solidFill>
                        </a:rPr>
                        <a:t>Minimal technical knowledge to set up and use</a:t>
                      </a:r>
                      <a:endParaRPr lang="en-IN" dirty="0">
                        <a:solidFill>
                          <a:schemeClr val="tx1"/>
                        </a:solidFill>
                      </a:endParaRPr>
                    </a:p>
                  </a:txBody>
                  <a:tcPr marL="0" marR="0" marT="0" marB="0">
                    <a:solidFill>
                      <a:schemeClr val="bg1"/>
                    </a:solidFill>
                  </a:tcPr>
                </a:tc>
                <a:tc>
                  <a:txBody>
                    <a:bodyPr/>
                    <a:lstStyle/>
                    <a:p>
                      <a:pPr marL="66675" marR="352425" algn="just">
                        <a:lnSpc>
                          <a:spcPct val="107000"/>
                        </a:lnSpc>
                        <a:spcBef>
                          <a:spcPts val="175"/>
                        </a:spcBef>
                        <a:spcAft>
                          <a:spcPts val="0"/>
                        </a:spcAft>
                      </a:pPr>
                      <a:r>
                        <a:rPr lang="en-US" dirty="0">
                          <a:solidFill>
                            <a:schemeClr val="tx1"/>
                          </a:solidFill>
                        </a:rPr>
                        <a:t>Unique business requirements, such as having to maintain a legacy application might be hard to meet</a:t>
                      </a:r>
                      <a:endParaRPr lang="en-IN" dirty="0">
                        <a:solidFill>
                          <a:schemeClr val="tx1"/>
                        </a:solidFill>
                      </a:endParaRPr>
                    </a:p>
                  </a:txBody>
                  <a:tcPr marL="0" marR="0" marT="0" marB="0">
                    <a:solidFill>
                      <a:schemeClr val="bg1"/>
                    </a:solidFill>
                  </a:tcPr>
                </a:tc>
              </a:tr>
            </a:tbl>
          </a:graphicData>
        </a:graphic>
      </p:graphicFrame>
      <p:sp>
        <p:nvSpPr>
          <p:cNvPr id="5" name="Rectangle 2"/>
          <p:cNvSpPr>
            <a:spLocks noChangeArrowheads="1"/>
          </p:cNvSpPr>
          <p:nvPr/>
        </p:nvSpPr>
        <p:spPr bwMode="auto">
          <a:xfrm>
            <a:off x="76200" y="2743200"/>
            <a:ext cx="11445752" cy="76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973138" y="11147425"/>
            <a:ext cx="7485442" cy="45719"/>
          </a:xfrm>
          <a:prstGeom prst="rect">
            <a:avLst/>
          </a:prstGeom>
          <a:solidFill>
            <a:srgbClr val="4966AC"/>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sp>
        <p:nvSpPr>
          <p:cNvPr id="7" name="Rectangle 3"/>
          <p:cNvSpPr>
            <a:spLocks noChangeArrowheads="1"/>
          </p:cNvSpPr>
          <p:nvPr/>
        </p:nvSpPr>
        <p:spPr bwMode="auto">
          <a:xfrm>
            <a:off x="94343" y="990600"/>
            <a:ext cx="9144000" cy="1354217"/>
          </a:xfrm>
          <a:prstGeom prst="rect">
            <a:avLst/>
          </a:prstGeom>
          <a:solidFill>
            <a:schemeClr val="accent5">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6900" algn="l"/>
              </a:tabLst>
              <a:defRPr>
                <a:solidFill>
                  <a:schemeClr val="tx1"/>
                </a:solidFill>
                <a:latin typeface="Arial" panose="020B0604020202020204" pitchFamily="34" charset="0"/>
              </a:defRPr>
            </a:lvl1pPr>
            <a:lvl2pPr eaLnBrk="0" fontAlgn="base" hangingPunct="0">
              <a:spcBef>
                <a:spcPct val="0"/>
              </a:spcBef>
              <a:spcAft>
                <a:spcPct val="0"/>
              </a:spcAft>
              <a:tabLst>
                <a:tab pos="596900" algn="l"/>
              </a:tabLst>
              <a:defRPr>
                <a:solidFill>
                  <a:schemeClr val="tx1"/>
                </a:solidFill>
                <a:latin typeface="Arial" panose="020B0604020202020204" pitchFamily="34" charset="0"/>
              </a:defRPr>
            </a:lvl2pPr>
            <a:lvl3pPr eaLnBrk="0" fontAlgn="base" hangingPunct="0">
              <a:spcBef>
                <a:spcPct val="0"/>
              </a:spcBef>
              <a:spcAft>
                <a:spcPct val="0"/>
              </a:spcAft>
              <a:tabLst>
                <a:tab pos="596900" algn="l"/>
              </a:tabLst>
              <a:defRPr>
                <a:solidFill>
                  <a:schemeClr val="tx1"/>
                </a:solidFill>
                <a:latin typeface="Arial" panose="020B0604020202020204" pitchFamily="34" charset="0"/>
              </a:defRPr>
            </a:lvl3pPr>
            <a:lvl4pPr eaLnBrk="0" fontAlgn="base" hangingPunct="0">
              <a:spcBef>
                <a:spcPct val="0"/>
              </a:spcBef>
              <a:spcAft>
                <a:spcPct val="0"/>
              </a:spcAft>
              <a:tabLst>
                <a:tab pos="596900" algn="l"/>
              </a:tabLst>
              <a:defRPr>
                <a:solidFill>
                  <a:schemeClr val="tx1"/>
                </a:solidFill>
                <a:latin typeface="Arial" panose="020B0604020202020204" pitchFamily="34" charset="0"/>
              </a:defRPr>
            </a:lvl4pPr>
            <a:lvl5pPr eaLnBrk="0" fontAlgn="base" hangingPunct="0">
              <a:spcBef>
                <a:spcPct val="0"/>
              </a:spcBef>
              <a:spcAft>
                <a:spcPct val="0"/>
              </a:spcAft>
              <a:tabLst>
                <a:tab pos="596900" algn="l"/>
              </a:tabLst>
              <a:defRPr>
                <a:solidFill>
                  <a:schemeClr val="tx1"/>
                </a:solidFill>
                <a:latin typeface="Arial" panose="020B0604020202020204" pitchFamily="34" charset="0"/>
              </a:defRPr>
            </a:lvl5pPr>
            <a:lvl6pPr eaLnBrk="0" fontAlgn="base" hangingPunct="0">
              <a:spcBef>
                <a:spcPct val="0"/>
              </a:spcBef>
              <a:spcAft>
                <a:spcPct val="0"/>
              </a:spcAft>
              <a:tabLst>
                <a:tab pos="596900" algn="l"/>
              </a:tabLst>
              <a:defRPr>
                <a:solidFill>
                  <a:schemeClr val="tx1"/>
                </a:solidFill>
                <a:latin typeface="Arial" panose="020B0604020202020204" pitchFamily="34" charset="0"/>
              </a:defRPr>
            </a:lvl6pPr>
            <a:lvl7pPr eaLnBrk="0" fontAlgn="base" hangingPunct="0">
              <a:spcBef>
                <a:spcPct val="0"/>
              </a:spcBef>
              <a:spcAft>
                <a:spcPct val="0"/>
              </a:spcAft>
              <a:tabLst>
                <a:tab pos="596900" algn="l"/>
              </a:tabLst>
              <a:defRPr>
                <a:solidFill>
                  <a:schemeClr val="tx1"/>
                </a:solidFill>
                <a:latin typeface="Arial" panose="020B0604020202020204" pitchFamily="34" charset="0"/>
              </a:defRPr>
            </a:lvl7pPr>
            <a:lvl8pPr eaLnBrk="0" fontAlgn="base" hangingPunct="0">
              <a:spcBef>
                <a:spcPct val="0"/>
              </a:spcBef>
              <a:spcAft>
                <a:spcPct val="0"/>
              </a:spcAft>
              <a:tabLst>
                <a:tab pos="596900" algn="l"/>
              </a:tabLst>
              <a:defRPr>
                <a:solidFill>
                  <a:schemeClr val="tx1"/>
                </a:solidFill>
                <a:latin typeface="Arial" panose="020B0604020202020204" pitchFamily="34" charset="0"/>
              </a:defRPr>
            </a:lvl8pPr>
            <a:lvl9pPr eaLnBrk="0" fontAlgn="base" hangingPunct="0">
              <a:spcBef>
                <a:spcPct val="0"/>
              </a:spcBef>
              <a:spcAft>
                <a:spcPct val="0"/>
              </a:spcAft>
              <a:tabLst>
                <a:tab pos="5969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96900" algn="l"/>
              </a:tabLst>
            </a:pPr>
            <a:r>
              <a:rPr kumimoji="0" lang="en-US" sz="1600" b="0" i="0" u="none" strike="noStrike" cap="none" normalizeH="0" baseline="0" dirty="0" smtClean="0">
                <a:ln>
                  <a:noFill/>
                </a:ln>
                <a:solidFill>
                  <a:schemeClr val="tx1"/>
                </a:solidFill>
                <a:effectLst/>
                <a:latin typeface="Arial" panose="020B0604020202020204" pitchFamily="34" charset="0"/>
                <a:ea typeface="Franklin Gothic Medium" panose="020B0603020102020204" pitchFamily="34" charset="0"/>
                <a:cs typeface="Franklin Gothic Medium" panose="020B0603020102020204" pitchFamily="34" charset="0"/>
              </a:rPr>
              <a:t/>
            </a:r>
            <a:br>
              <a:rPr kumimoji="0" lang="en-US" sz="1600" b="0" i="0" u="none" strike="noStrike" cap="none" normalizeH="0" baseline="0" dirty="0" smtClean="0">
                <a:ln>
                  <a:noFill/>
                </a:ln>
                <a:solidFill>
                  <a:schemeClr val="tx1"/>
                </a:solidFill>
                <a:effectLst/>
                <a:latin typeface="Arial" panose="020B0604020202020204" pitchFamily="34" charset="0"/>
                <a:ea typeface="Franklin Gothic Medium" panose="020B0603020102020204" pitchFamily="34" charset="0"/>
                <a:cs typeface="Franklin Gothic Medium" panose="020B0603020102020204" pitchFamily="34" charset="0"/>
              </a:rPr>
            </a:br>
            <a:r>
              <a:rPr kumimoji="0" lang="en-US" sz="1600" b="1" i="0" u="none" strike="noStrike" cap="none" normalizeH="0" baseline="0" dirty="0" smtClean="0">
                <a:ln>
                  <a:noFill/>
                </a:ln>
                <a:solidFill>
                  <a:srgbClr val="233154"/>
                </a:solidFill>
                <a:effectLst/>
                <a:latin typeface="Arial" panose="020B0604020202020204" pitchFamily="34" charset="0"/>
                <a:ea typeface="Franklin Gothic Medium" panose="020B0603020102020204" pitchFamily="34" charset="0"/>
                <a:cs typeface="Franklin Gothic Medium" panose="020B0603020102020204" pitchFamily="34" charset="0"/>
              </a:rPr>
              <a:t>PUBLIC CLOUD</a:t>
            </a:r>
            <a:endParaRPr kumimoji="0" lang="en-US" sz="105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6900" algn="l"/>
              </a:tabLst>
            </a:pPr>
            <a:r>
              <a:rPr kumimoji="0" lang="en-US" sz="1600" b="0" i="0" u="none" strike="noStrike" cap="none" normalizeH="0" baseline="0" dirty="0" smtClean="0">
                <a:ln>
                  <a:noFill/>
                </a:ln>
                <a:solidFill>
                  <a:schemeClr val="tx1"/>
                </a:solidFill>
                <a:effectLst/>
                <a:latin typeface="Arial" panose="020B0604020202020204" pitchFamily="34" charset="0"/>
                <a:ea typeface="Franklin Gothic Medium" panose="020B0603020102020204" pitchFamily="34" charset="0"/>
                <a:cs typeface="Franklin Gothic Medium" panose="020B0603020102020204" pitchFamily="34" charset="0"/>
              </a:rPr>
              <a:t>There is no local hardware to manage or keep up-to-date in a public cloud – everything runs on your cloud provider’s hardware.</a:t>
            </a:r>
            <a:endParaRPr kumimoji="0" lang="en-US" sz="105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6900" algn="l"/>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64646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1404938"/>
            <a:ext cx="912495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9211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76" y="394855"/>
            <a:ext cx="9048960" cy="5167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2984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rPr>
              <a:t>Azure Storage Replication</a:t>
            </a:r>
            <a:endParaRPr lang="en-IN" dirty="0">
              <a:solidFill>
                <a:srgbClr val="C00000"/>
              </a:solidFill>
            </a:endParaRPr>
          </a:p>
        </p:txBody>
      </p:sp>
      <p:sp>
        <p:nvSpPr>
          <p:cNvPr id="3" name="Content Placeholder 2"/>
          <p:cNvSpPr>
            <a:spLocks noGrp="1"/>
          </p:cNvSpPr>
          <p:nvPr>
            <p:ph idx="1"/>
          </p:nvPr>
        </p:nvSpPr>
        <p:spPr>
          <a:xfrm>
            <a:off x="457200" y="1371600"/>
            <a:ext cx="8305800" cy="4754563"/>
          </a:xfrm>
        </p:spPr>
        <p:txBody>
          <a:bodyPr>
            <a:noAutofit/>
          </a:bodyPr>
          <a:lstStyle/>
          <a:p>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copies our data to stay protected from </a:t>
            </a:r>
            <a:r>
              <a:rPr lang="en-US" sz="2000" dirty="0" smtClean="0">
                <a:latin typeface="Times New Roman" pitchFamily="18" charset="0"/>
                <a:cs typeface="Times New Roman" pitchFamily="18" charset="0"/>
              </a:rPr>
              <a:t>transient </a:t>
            </a:r>
            <a:r>
              <a:rPr lang="en-US" sz="2000" dirty="0">
                <a:latin typeface="Times New Roman" pitchFamily="18" charset="0"/>
                <a:cs typeface="Times New Roman" pitchFamily="18" charset="0"/>
              </a:rPr>
              <a:t>hardware failure, network or power outages, and massive natural disasters to man-made vulnerabilities</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Azure creates some copies of our data and stores it at different places. Based on the replication </a:t>
            </a:r>
            <a:r>
              <a:rPr lang="en-US" sz="2000" dirty="0" smtClean="0">
                <a:latin typeface="Times New Roman" pitchFamily="18" charset="0"/>
                <a:cs typeface="Times New Roman" pitchFamily="18" charset="0"/>
              </a:rPr>
              <a:t>strategy</a:t>
            </a:r>
          </a:p>
          <a:p>
            <a:r>
              <a:rPr lang="en-US" sz="2000" b="1" dirty="0">
                <a:solidFill>
                  <a:srgbClr val="C00000"/>
                </a:solidFill>
                <a:latin typeface="Times New Roman" pitchFamily="18" charset="0"/>
                <a:cs typeface="Times New Roman" pitchFamily="18" charset="0"/>
              </a:rPr>
              <a:t>LRS (Local Redundant Storage):</a:t>
            </a:r>
            <a:r>
              <a:rPr lang="en-US" sz="2000" dirty="0">
                <a:latin typeface="Times New Roman" pitchFamily="18" charset="0"/>
                <a:cs typeface="Times New Roman" pitchFamily="18" charset="0"/>
              </a:rPr>
              <a:t> So, if we go with the local-redundant storage, the data will be stored within the data center. If the data center or the region goes down, the data will be lost</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r>
              <a:rPr lang="en-US" sz="2000" u="sng" dirty="0" smtClean="0">
                <a:solidFill>
                  <a:srgbClr val="C00000"/>
                </a:solidFill>
                <a:latin typeface="Times New Roman" pitchFamily="18" charset="0"/>
                <a:cs typeface="Times New Roman" pitchFamily="18" charset="0"/>
              </a:rPr>
              <a:t>ZRS (Zone-Redundant Storage):</a:t>
            </a:r>
            <a:r>
              <a:rPr lang="en-US" sz="2000" dirty="0">
                <a:latin typeface="Times New Roman" pitchFamily="18" charset="0"/>
                <a:cs typeface="Times New Roman" pitchFamily="18" charset="0"/>
              </a:rPr>
              <a:t> The data will be replicated across data centers but within the region. </a:t>
            </a:r>
          </a:p>
          <a:p>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data is always available within the data center, even if one node is not available. OR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data will be available also if the entire data center goes down because the data is already copied in another data center within the region.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However</a:t>
            </a:r>
            <a:r>
              <a:rPr lang="en-US" sz="2000" dirty="0">
                <a:latin typeface="Times New Roman" pitchFamily="18" charset="0"/>
                <a:cs typeface="Times New Roman" pitchFamily="18" charset="0"/>
              </a:rPr>
              <a:t>, if the region itself is gone, then you will not get the data access.</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675423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b="1" dirty="0">
                <a:solidFill>
                  <a:srgbClr val="C00000"/>
                </a:solidFill>
              </a:rPr>
              <a:t>GRS (global-redundant storage):</a:t>
            </a:r>
            <a:r>
              <a:rPr lang="en-US" dirty="0"/>
              <a:t> To protect our data against region-wide failures. We can go for global-redundant storage. In this case, the data will be replicated in the paired region within the geography. And in case if we want to have read-only access to the data that is copied to another region, then, in that case, </a:t>
            </a:r>
            <a:endParaRPr lang="en-US" dirty="0" smtClean="0"/>
          </a:p>
          <a:p>
            <a:r>
              <a:rPr lang="en-US" b="1" i="1" dirty="0" smtClean="0">
                <a:solidFill>
                  <a:srgbClr val="C00000"/>
                </a:solidFill>
              </a:rPr>
              <a:t>RA-GRS </a:t>
            </a:r>
            <a:r>
              <a:rPr lang="en-US" b="1" i="1" dirty="0">
                <a:solidFill>
                  <a:srgbClr val="C00000"/>
                </a:solidFill>
              </a:rPr>
              <a:t>(Read Access global-redundant storage)</a:t>
            </a:r>
            <a:r>
              <a:rPr lang="en-US" dirty="0">
                <a:solidFill>
                  <a:srgbClr val="C00000"/>
                </a:solidFill>
              </a:rPr>
              <a:t>. </a:t>
            </a:r>
            <a:r>
              <a:rPr lang="en-US" dirty="0"/>
              <a:t>We can get different things in terms of durability, as we can see in this table below.</a:t>
            </a:r>
            <a:endParaRPr lang="en-IN" dirty="0"/>
          </a:p>
        </p:txBody>
      </p:sp>
    </p:spTree>
    <p:extLst>
      <p:ext uri="{BB962C8B-B14F-4D97-AF65-F5344CB8AC3E}">
        <p14:creationId xmlns:p14="http://schemas.microsoft.com/office/powerpoint/2010/main" val="12835003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3289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agram showing how data is replicated in a single data center with L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31" y="228600"/>
            <a:ext cx="2981325" cy="31123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agram showing how data is replicated in the primary region with Z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432" y="106830"/>
            <a:ext cx="3429000" cy="34153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agram showing how data is replicated with GRS or RA-G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535258"/>
            <a:ext cx="7378308" cy="301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9524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showing how data is replicated with GZRS or RA-GZ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7656621"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740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11508144"/>
              </p:ext>
            </p:extLst>
          </p:nvPr>
        </p:nvGraphicFramePr>
        <p:xfrm>
          <a:off x="242047" y="67235"/>
          <a:ext cx="8901954" cy="6790765"/>
        </p:xfrm>
        <a:graphic>
          <a:graphicData uri="http://schemas.openxmlformats.org/drawingml/2006/table">
            <a:tbl>
              <a:tblPr/>
              <a:tblGrid>
                <a:gridCol w="1224881"/>
                <a:gridCol w="1733472"/>
                <a:gridCol w="1157090"/>
                <a:gridCol w="1260178"/>
                <a:gridCol w="1183179"/>
                <a:gridCol w="1239205"/>
                <a:gridCol w="1103949"/>
              </a:tblGrid>
              <a:tr h="977365">
                <a:tc>
                  <a:txBody>
                    <a:bodyPr/>
                    <a:lstStyle/>
                    <a:p>
                      <a:pPr algn="ctr"/>
                      <a:r>
                        <a:rPr lang="en-IN" sz="1800" b="1" dirty="0">
                          <a:solidFill>
                            <a:srgbClr val="FF0000"/>
                          </a:solidFill>
                          <a:effectLst/>
                        </a:rPr>
                        <a:t>Storage Account Type</a:t>
                      </a:r>
                      <a:endParaRPr lang="en-IN" sz="1800" dirty="0">
                        <a:solidFill>
                          <a:srgbClr val="FF0000"/>
                        </a:solidFill>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IN" sz="1800" b="1" dirty="0">
                          <a:solidFill>
                            <a:srgbClr val="FF0000"/>
                          </a:solidFill>
                          <a:effectLst/>
                        </a:rPr>
                        <a:t>Supported Services</a:t>
                      </a:r>
                      <a:endParaRPr lang="en-IN" sz="1800" dirty="0">
                        <a:solidFill>
                          <a:srgbClr val="FF0000"/>
                        </a:solidFill>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IN" sz="1800" b="1" dirty="0">
                          <a:solidFill>
                            <a:srgbClr val="FF0000"/>
                          </a:solidFill>
                          <a:effectLst/>
                        </a:rPr>
                        <a:t>Supported Performance Tiers</a:t>
                      </a:r>
                      <a:endParaRPr lang="en-IN" sz="1800" dirty="0">
                        <a:solidFill>
                          <a:srgbClr val="FF0000"/>
                        </a:solidFill>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IN" sz="1800" b="1" dirty="0">
                          <a:solidFill>
                            <a:srgbClr val="FF0000"/>
                          </a:solidFill>
                          <a:effectLst/>
                        </a:rPr>
                        <a:t>Supported Access Tiers</a:t>
                      </a:r>
                      <a:endParaRPr lang="en-IN" sz="1800" dirty="0">
                        <a:solidFill>
                          <a:srgbClr val="FF0000"/>
                        </a:solidFill>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IN" sz="1800" b="1" dirty="0">
                          <a:solidFill>
                            <a:srgbClr val="FF0000"/>
                          </a:solidFill>
                          <a:effectLst/>
                        </a:rPr>
                        <a:t>Replication Options</a:t>
                      </a:r>
                      <a:endParaRPr lang="en-IN" sz="1800" dirty="0">
                        <a:solidFill>
                          <a:srgbClr val="FF0000"/>
                        </a:solidFill>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IN" sz="1800" b="1" dirty="0">
                          <a:solidFill>
                            <a:srgbClr val="FF0000"/>
                          </a:solidFill>
                          <a:effectLst/>
                        </a:rPr>
                        <a:t>Deployment Model</a:t>
                      </a:r>
                      <a:endParaRPr lang="en-IN" sz="1800" dirty="0">
                        <a:solidFill>
                          <a:srgbClr val="FF0000"/>
                        </a:solidFill>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IN" sz="1800" b="1" dirty="0">
                          <a:solidFill>
                            <a:srgbClr val="FF0000"/>
                          </a:solidFill>
                          <a:effectLst/>
                        </a:rPr>
                        <a:t>Encryption</a:t>
                      </a:r>
                      <a:endParaRPr lang="en-IN" sz="1800" dirty="0">
                        <a:solidFill>
                          <a:srgbClr val="FF0000"/>
                        </a:solidFill>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1903941">
                <a:tc>
                  <a:txBody>
                    <a:bodyPr/>
                    <a:lstStyle/>
                    <a:p>
                      <a:pPr algn="ctr"/>
                      <a:r>
                        <a:rPr lang="en-IN" sz="1800" b="0" dirty="0">
                          <a:effectLst/>
                        </a:rPr>
                        <a:t>General-</a:t>
                      </a:r>
                      <a:endParaRPr lang="en-IN" sz="1800" dirty="0">
                        <a:effectLst/>
                      </a:endParaRPr>
                    </a:p>
                    <a:p>
                      <a:pPr algn="ctr"/>
                      <a:r>
                        <a:rPr lang="en-IN" sz="1800" b="0" dirty="0">
                          <a:effectLst/>
                        </a:rPr>
                        <a:t>purpose V2</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dirty="0">
                          <a:effectLst/>
                        </a:rPr>
                        <a:t>Blob, File, Queue, Table, Disk, and Data Lake Gen2</a:t>
                      </a:r>
                      <a:endParaRPr lang="en-US"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Standard, Premium</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smtClean="0">
                          <a:effectLst/>
                        </a:rPr>
                        <a:t>Hot, </a:t>
                      </a:r>
                      <a:r>
                        <a:rPr lang="en-IN" sz="1800" b="0" dirty="0" err="1" smtClean="0">
                          <a:effectLst/>
                        </a:rPr>
                        <a:t>Cool,Clod</a:t>
                      </a:r>
                      <a:r>
                        <a:rPr lang="en-IN" sz="1800" b="0" dirty="0" smtClean="0">
                          <a:effectLst/>
                        </a:rPr>
                        <a:t> Archive</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dirty="0">
                          <a:effectLst/>
                        </a:rPr>
                        <a:t>LRS, GRS, RA-GRS, ZRS, GZRS (preview), RA-GZRS (preview)</a:t>
                      </a:r>
                      <a:endParaRPr lang="en-US"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Resource Manager</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Encrypted</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977365">
                <a:tc>
                  <a:txBody>
                    <a:bodyPr/>
                    <a:lstStyle/>
                    <a:p>
                      <a:pPr algn="ctr"/>
                      <a:r>
                        <a:rPr lang="en-IN" sz="1800" b="0" dirty="0">
                          <a:effectLst/>
                        </a:rPr>
                        <a:t>General-</a:t>
                      </a:r>
                      <a:endParaRPr lang="en-IN" sz="1800" dirty="0">
                        <a:effectLst/>
                      </a:endParaRPr>
                    </a:p>
                    <a:p>
                      <a:pPr algn="ctr"/>
                      <a:r>
                        <a:rPr lang="en-IN" sz="1800" b="0" dirty="0">
                          <a:effectLst/>
                        </a:rPr>
                        <a:t>purpose V1</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a:effectLst/>
                        </a:rPr>
                        <a:t>Blob, File, Queue, Table, and Disk</a:t>
                      </a:r>
                      <a:endParaRPr lang="en-US"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Standard, Premium</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N/A</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LRS, GRS, RA-GRS</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Resource Manager, Classic</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Encrypted</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131794">
                <a:tc>
                  <a:txBody>
                    <a:bodyPr/>
                    <a:lstStyle/>
                    <a:p>
                      <a:pPr algn="ctr"/>
                      <a:r>
                        <a:rPr lang="en-IN" sz="1800" b="0">
                          <a:effectLst/>
                        </a:rPr>
                        <a:t>BlockBlob</a:t>
                      </a:r>
                      <a:endParaRPr lang="en-IN" sz="1800">
                        <a:effectLst/>
                      </a:endParaRPr>
                    </a:p>
                    <a:p>
                      <a:pPr algn="ctr"/>
                      <a:r>
                        <a:rPr lang="en-IN" sz="1800" b="0">
                          <a:effectLst/>
                        </a:rPr>
                        <a:t>Storage</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a:effectLst/>
                        </a:rPr>
                        <a:t>Blob (block blobs and append blobs only)</a:t>
                      </a:r>
                      <a:endParaRPr lang="en-US"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Premium</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N/A</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LRS, ZRS</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Resource Manager</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Encrypted</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68506">
                <a:tc>
                  <a:txBody>
                    <a:bodyPr/>
                    <a:lstStyle/>
                    <a:p>
                      <a:pPr algn="ctr"/>
                      <a:r>
                        <a:rPr lang="en-IN" sz="1800" b="0">
                          <a:effectLst/>
                        </a:rPr>
                        <a:t>FileStorage</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File only</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Premium</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N/A</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LRS, ZRS</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Resource Manager</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Encrypted</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131794">
                <a:tc>
                  <a:txBody>
                    <a:bodyPr/>
                    <a:lstStyle/>
                    <a:p>
                      <a:pPr algn="ctr"/>
                      <a:r>
                        <a:rPr lang="en-IN" sz="1800" b="0">
                          <a:effectLst/>
                        </a:rPr>
                        <a:t>BlobStorage</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a:effectLst/>
                        </a:rPr>
                        <a:t>Blob (block blobs and append blobs only)</a:t>
                      </a:r>
                      <a:endParaRPr lang="en-US"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Standard</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Hot, Cool, Cold, Archive</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LRS, GRS, RA-GRS</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a:effectLst/>
                        </a:rPr>
                        <a:t>Resource Manager</a:t>
                      </a:r>
                      <a:endParaRPr lang="en-IN" sz="180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IN" sz="1800" b="0" dirty="0">
                          <a:effectLst/>
                        </a:rPr>
                        <a:t>Encrypt</a:t>
                      </a:r>
                      <a:endParaRPr lang="en-IN" sz="1800" dirty="0">
                        <a:effectLst/>
                      </a:endParaRPr>
                    </a:p>
                  </a:txBody>
                  <a:tcPr marL="35085" marR="35085" marT="17542" marB="175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0779693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b="1" dirty="0">
                <a:solidFill>
                  <a:srgbClr val="C00000"/>
                </a:solidFill>
              </a:rPr>
              <a:t>Storage account </a:t>
            </a:r>
            <a:r>
              <a:rPr lang="en-US" b="1" dirty="0" smtClean="0">
                <a:solidFill>
                  <a:srgbClr val="C00000"/>
                </a:solidFill>
              </a:rPr>
              <a:t>endpoints</a:t>
            </a:r>
            <a:endParaRPr lang="en-IN" dirty="0">
              <a:solidFill>
                <a:srgbClr val="C00000"/>
              </a:solidFill>
            </a:endParaRPr>
          </a:p>
        </p:txBody>
      </p:sp>
      <p:sp>
        <p:nvSpPr>
          <p:cNvPr id="9" name="Content Placeholder 8"/>
          <p:cNvSpPr>
            <a:spLocks noGrp="1"/>
          </p:cNvSpPr>
          <p:nvPr>
            <p:ph idx="1"/>
          </p:nvPr>
        </p:nvSpPr>
        <p:spPr/>
        <p:txBody>
          <a:bodyPr>
            <a:normAutofit fontScale="62500" lnSpcReduction="20000"/>
          </a:bodyPr>
          <a:lstStyle/>
          <a:p>
            <a:r>
              <a:rPr lang="en-US" dirty="0" smtClean="0"/>
              <a:t>Whenever </a:t>
            </a:r>
            <a:r>
              <a:rPr lang="en-US" dirty="0"/>
              <a:t>we create a storage account, we will get an endpoint to access the data within the storage account. So each object that we stored in </a:t>
            </a:r>
            <a:r>
              <a:rPr lang="en-US" dirty="0" err="1"/>
              <a:t>Azurestorage</a:t>
            </a:r>
            <a:r>
              <a:rPr lang="en-US" dirty="0"/>
              <a:t> has an address, which includes your unique account name and the combination of an account name, and service endpoint, which forms the endpoint for your storage account.</a:t>
            </a:r>
          </a:p>
          <a:p>
            <a:r>
              <a:rPr lang="en-US" dirty="0"/>
              <a:t>For example, if your general-purpose account name is </a:t>
            </a:r>
            <a:r>
              <a:rPr lang="en-US" i="1" dirty="0" err="1"/>
              <a:t>mystorageaccount</a:t>
            </a:r>
            <a:r>
              <a:rPr lang="en-US" dirty="0"/>
              <a:t> then generally the default endpoints for different services looks like:</a:t>
            </a:r>
          </a:p>
          <a:p>
            <a:r>
              <a:rPr lang="en-US" b="1" dirty="0"/>
              <a:t>Azure Blob storage:</a:t>
            </a:r>
            <a:r>
              <a:rPr lang="en-US" dirty="0"/>
              <a:t> </a:t>
            </a:r>
            <a:r>
              <a:rPr lang="en-US" i="1" dirty="0"/>
              <a:t>http://mystorageaccount.blob.core.windows.net.</a:t>
            </a:r>
            <a:endParaRPr lang="en-US" dirty="0"/>
          </a:p>
          <a:p>
            <a:r>
              <a:rPr lang="en-US" b="1" dirty="0"/>
              <a:t>Azure Table storage:</a:t>
            </a:r>
            <a:r>
              <a:rPr lang="en-US" dirty="0"/>
              <a:t> </a:t>
            </a:r>
            <a:r>
              <a:rPr lang="en-US" i="1" dirty="0"/>
              <a:t>http://mystorageaccount.table.core.windows.net</a:t>
            </a:r>
            <a:endParaRPr lang="en-US" dirty="0"/>
          </a:p>
          <a:p>
            <a:r>
              <a:rPr lang="en-US" b="1" dirty="0"/>
              <a:t>Azure Queues storage:</a:t>
            </a:r>
            <a:r>
              <a:rPr lang="en-US" dirty="0"/>
              <a:t> </a:t>
            </a:r>
            <a:r>
              <a:rPr lang="en-US" i="1" dirty="0"/>
              <a:t>http://mystorageaccount.queue.core.windows.net</a:t>
            </a:r>
            <a:endParaRPr lang="en-US" dirty="0"/>
          </a:p>
          <a:p>
            <a:r>
              <a:rPr lang="en-US" b="1" dirty="0"/>
              <a:t>Azure files:</a:t>
            </a:r>
            <a:r>
              <a:rPr lang="en-US" dirty="0"/>
              <a:t> </a:t>
            </a:r>
            <a:r>
              <a:rPr lang="en-US" i="1" dirty="0"/>
              <a:t>http://</a:t>
            </a:r>
            <a:r>
              <a:rPr lang="en-US" i="1" dirty="0" smtClean="0"/>
              <a:t>mystorageaccount.file.core.windows.net</a:t>
            </a:r>
          </a:p>
          <a:p>
            <a:pPr marL="0" indent="0">
              <a:buNone/>
            </a:pPr>
            <a:endParaRPr lang="en-US" dirty="0"/>
          </a:p>
          <a:p>
            <a:r>
              <a:rPr lang="en-US" dirty="0"/>
              <a:t>In case if we want to map our custom domain for these, we can still do that. We can use our custom domain in reference to these storage service endpoints.</a:t>
            </a:r>
          </a:p>
          <a:p>
            <a:endParaRPr lang="en-IN" dirty="0"/>
          </a:p>
        </p:txBody>
      </p:sp>
    </p:spTree>
    <p:extLst>
      <p:ext uri="{BB962C8B-B14F-4D97-AF65-F5344CB8AC3E}">
        <p14:creationId xmlns:p14="http://schemas.microsoft.com/office/powerpoint/2010/main" val="311287018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account </a:t>
            </a:r>
            <a:r>
              <a:rPr lang="en-US" dirty="0" err="1" smtClean="0"/>
              <a:t>migrataion</a:t>
            </a:r>
            <a:r>
              <a:rPr lang="en-US" dirty="0" smtClean="0"/>
              <a:t> </a:t>
            </a:r>
            <a:endParaRPr lang="en-IN" dirty="0"/>
          </a:p>
        </p:txBody>
      </p:sp>
      <p:sp>
        <p:nvSpPr>
          <p:cNvPr id="3" name="Content Placeholder 2"/>
          <p:cNvSpPr>
            <a:spLocks noGrp="1"/>
          </p:cNvSpPr>
          <p:nvPr>
            <p:ph idx="1"/>
          </p:nvPr>
        </p:nvSpPr>
        <p:spPr/>
        <p:txBody>
          <a:bodyPr/>
          <a:lstStyle/>
          <a:p>
            <a:r>
              <a:rPr lang="en-US" dirty="0"/>
              <a:t>You can migrate data manually using:</a:t>
            </a:r>
          </a:p>
          <a:p>
            <a:pPr lvl="1"/>
            <a:r>
              <a:rPr lang="en-US" dirty="0" err="1"/>
              <a:t>AzCopy</a:t>
            </a:r>
            <a:r>
              <a:rPr lang="en-US" dirty="0"/>
              <a:t> uses a command-line utility</a:t>
            </a:r>
          </a:p>
          <a:p>
            <a:pPr lvl="1"/>
            <a:r>
              <a:rPr lang="en-US" dirty="0"/>
              <a:t>Data Movement Library is designed for high-performance, reliable, and easy data transfer operations similar to </a:t>
            </a:r>
            <a:r>
              <a:rPr lang="en-US" dirty="0" err="1"/>
              <a:t>AzCopy</a:t>
            </a:r>
            <a:endParaRPr lang="en-US" dirty="0"/>
          </a:p>
          <a:p>
            <a:pPr lvl="1"/>
            <a:r>
              <a:rPr lang="en-US" dirty="0"/>
              <a:t>REST API or client library lets you create a custom application to migrate your data</a:t>
            </a:r>
          </a:p>
          <a:p>
            <a:endParaRPr lang="en-IN" dirty="0"/>
          </a:p>
        </p:txBody>
      </p:sp>
    </p:spTree>
    <p:extLst>
      <p:ext uri="{BB962C8B-B14F-4D97-AF65-F5344CB8AC3E}">
        <p14:creationId xmlns:p14="http://schemas.microsoft.com/office/powerpoint/2010/main" val="296151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5096593"/>
              </p:ext>
            </p:extLst>
          </p:nvPr>
        </p:nvGraphicFramePr>
        <p:xfrm>
          <a:off x="580571" y="2286000"/>
          <a:ext cx="8545286" cy="4444774"/>
        </p:xfrm>
        <a:graphic>
          <a:graphicData uri="http://schemas.openxmlformats.org/drawingml/2006/table">
            <a:tbl>
              <a:tblPr firstRow="1" firstCol="1" lastRow="1" lastCol="1" bandRow="1" bandCol="1">
                <a:tableStyleId>{5C22544A-7EE6-4342-B048-85BDC9FD1C3A}</a:tableStyleId>
              </a:tblPr>
              <a:tblGrid>
                <a:gridCol w="3910419"/>
                <a:gridCol w="4634867"/>
              </a:tblGrid>
              <a:tr h="502629">
                <a:tc>
                  <a:txBody>
                    <a:bodyPr/>
                    <a:lstStyle/>
                    <a:p>
                      <a:pPr marL="71120" algn="just">
                        <a:lnSpc>
                          <a:spcPct val="107000"/>
                        </a:lnSpc>
                        <a:spcBef>
                          <a:spcPts val="175"/>
                        </a:spcBef>
                        <a:spcAft>
                          <a:spcPts val="0"/>
                        </a:spcAft>
                      </a:pPr>
                      <a:r>
                        <a:rPr lang="en-US" sz="1800" dirty="0">
                          <a:solidFill>
                            <a:schemeClr val="tx1"/>
                          </a:solidFill>
                          <a:effectLst/>
                        </a:rPr>
                        <a:t>Advantages</a:t>
                      </a:r>
                      <a:endParaRPr lang="en-IN" sz="18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71120" algn="just">
                        <a:lnSpc>
                          <a:spcPct val="107000"/>
                        </a:lnSpc>
                        <a:spcBef>
                          <a:spcPts val="175"/>
                        </a:spcBef>
                        <a:spcAft>
                          <a:spcPts val="0"/>
                        </a:spcAft>
                      </a:pPr>
                      <a:r>
                        <a:rPr lang="en-US" sz="1800">
                          <a:solidFill>
                            <a:schemeClr val="tx1"/>
                          </a:solidFill>
                          <a:effectLst/>
                        </a:rPr>
                        <a:t>Disadvantages</a:t>
                      </a:r>
                      <a:endParaRPr lang="en-IN" sz="180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r h="868023">
                <a:tc>
                  <a:txBody>
                    <a:bodyPr/>
                    <a:lstStyle/>
                    <a:p>
                      <a:pPr marL="67945" marR="266700" algn="just">
                        <a:lnSpc>
                          <a:spcPct val="107000"/>
                        </a:lnSpc>
                        <a:spcBef>
                          <a:spcPts val="175"/>
                        </a:spcBef>
                        <a:spcAft>
                          <a:spcPts val="0"/>
                        </a:spcAft>
                      </a:pPr>
                      <a:r>
                        <a:rPr lang="en-US" sz="1800" dirty="0">
                          <a:solidFill>
                            <a:schemeClr val="tx1"/>
                          </a:solidFill>
                          <a:effectLst/>
                        </a:rPr>
                        <a:t>You</a:t>
                      </a:r>
                      <a:r>
                        <a:rPr lang="en-US" sz="1800" spc="-55" dirty="0">
                          <a:solidFill>
                            <a:schemeClr val="tx1"/>
                          </a:solidFill>
                          <a:effectLst/>
                        </a:rPr>
                        <a:t> </a:t>
                      </a:r>
                      <a:r>
                        <a:rPr lang="en-US" sz="1800" dirty="0">
                          <a:solidFill>
                            <a:schemeClr val="tx1"/>
                          </a:solidFill>
                          <a:effectLst/>
                        </a:rPr>
                        <a:t>can</a:t>
                      </a:r>
                      <a:r>
                        <a:rPr lang="en-US" sz="1800" spc="-45" dirty="0">
                          <a:solidFill>
                            <a:schemeClr val="tx1"/>
                          </a:solidFill>
                          <a:effectLst/>
                        </a:rPr>
                        <a:t> </a:t>
                      </a:r>
                      <a:r>
                        <a:rPr lang="en-US" sz="1800" dirty="0">
                          <a:solidFill>
                            <a:schemeClr val="tx1"/>
                          </a:solidFill>
                          <a:effectLst/>
                        </a:rPr>
                        <a:t>ensure</a:t>
                      </a:r>
                      <a:r>
                        <a:rPr lang="en-US" sz="1800" spc="-50" dirty="0">
                          <a:solidFill>
                            <a:schemeClr val="tx1"/>
                          </a:solidFill>
                          <a:effectLst/>
                        </a:rPr>
                        <a:t> </a:t>
                      </a:r>
                      <a:r>
                        <a:rPr lang="en-US" sz="1800" dirty="0">
                          <a:solidFill>
                            <a:schemeClr val="tx1"/>
                          </a:solidFill>
                          <a:effectLst/>
                        </a:rPr>
                        <a:t>the</a:t>
                      </a:r>
                      <a:r>
                        <a:rPr lang="en-US" sz="1800" spc="-50" dirty="0">
                          <a:solidFill>
                            <a:schemeClr val="tx1"/>
                          </a:solidFill>
                          <a:effectLst/>
                        </a:rPr>
                        <a:t> </a:t>
                      </a:r>
                      <a:r>
                        <a:rPr lang="en-US" sz="1800" dirty="0">
                          <a:solidFill>
                            <a:schemeClr val="tx1"/>
                          </a:solidFill>
                          <a:effectLst/>
                        </a:rPr>
                        <a:t>configuration</a:t>
                      </a:r>
                      <a:r>
                        <a:rPr lang="en-US" sz="1800" spc="-50" dirty="0">
                          <a:solidFill>
                            <a:schemeClr val="tx1"/>
                          </a:solidFill>
                          <a:effectLst/>
                        </a:rPr>
                        <a:t> </a:t>
                      </a:r>
                      <a:r>
                        <a:rPr lang="en-US" sz="1800" dirty="0">
                          <a:solidFill>
                            <a:schemeClr val="tx1"/>
                          </a:solidFill>
                          <a:effectLst/>
                        </a:rPr>
                        <a:t>can</a:t>
                      </a:r>
                      <a:r>
                        <a:rPr lang="en-US" sz="1800" spc="-50" dirty="0">
                          <a:solidFill>
                            <a:schemeClr val="tx1"/>
                          </a:solidFill>
                          <a:effectLst/>
                        </a:rPr>
                        <a:t> </a:t>
                      </a:r>
                      <a:r>
                        <a:rPr lang="en-US" sz="1800" dirty="0">
                          <a:solidFill>
                            <a:schemeClr val="tx1"/>
                          </a:solidFill>
                          <a:effectLst/>
                        </a:rPr>
                        <a:t>support</a:t>
                      </a:r>
                      <a:r>
                        <a:rPr lang="en-US" sz="1800" spc="-235" dirty="0">
                          <a:solidFill>
                            <a:schemeClr val="tx1"/>
                          </a:solidFill>
                          <a:effectLst/>
                        </a:rPr>
                        <a:t> </a:t>
                      </a:r>
                      <a:r>
                        <a:rPr lang="en-US" sz="1800" dirty="0">
                          <a:solidFill>
                            <a:schemeClr val="tx1"/>
                          </a:solidFill>
                          <a:effectLst/>
                        </a:rPr>
                        <a:t>any</a:t>
                      </a:r>
                      <a:r>
                        <a:rPr lang="en-US" sz="1800" spc="-20" dirty="0">
                          <a:solidFill>
                            <a:schemeClr val="tx1"/>
                          </a:solidFill>
                          <a:effectLst/>
                        </a:rPr>
                        <a:t> </a:t>
                      </a:r>
                      <a:r>
                        <a:rPr lang="en-US" sz="1800" dirty="0">
                          <a:solidFill>
                            <a:schemeClr val="tx1"/>
                          </a:solidFill>
                          <a:effectLst/>
                        </a:rPr>
                        <a:t>scenario</a:t>
                      </a:r>
                      <a:r>
                        <a:rPr lang="en-US" sz="1800" spc="-15" dirty="0">
                          <a:solidFill>
                            <a:schemeClr val="tx1"/>
                          </a:solidFill>
                          <a:effectLst/>
                        </a:rPr>
                        <a:t> </a:t>
                      </a:r>
                      <a:r>
                        <a:rPr lang="en-US" sz="1800" dirty="0">
                          <a:solidFill>
                            <a:schemeClr val="tx1"/>
                          </a:solidFill>
                          <a:effectLst/>
                        </a:rPr>
                        <a:t>or</a:t>
                      </a:r>
                      <a:r>
                        <a:rPr lang="en-US" sz="1800" spc="-20" dirty="0">
                          <a:solidFill>
                            <a:schemeClr val="tx1"/>
                          </a:solidFill>
                          <a:effectLst/>
                        </a:rPr>
                        <a:t> </a:t>
                      </a:r>
                      <a:r>
                        <a:rPr lang="en-US" sz="1800" dirty="0">
                          <a:solidFill>
                            <a:schemeClr val="tx1"/>
                          </a:solidFill>
                          <a:effectLst/>
                        </a:rPr>
                        <a:t>legacy</a:t>
                      </a:r>
                      <a:r>
                        <a:rPr lang="en-US" sz="1800" spc="-15" dirty="0">
                          <a:solidFill>
                            <a:schemeClr val="tx1"/>
                          </a:solidFill>
                          <a:effectLst/>
                        </a:rPr>
                        <a:t> </a:t>
                      </a:r>
                      <a:r>
                        <a:rPr lang="en-US" sz="1800" dirty="0">
                          <a:solidFill>
                            <a:schemeClr val="tx1"/>
                          </a:solidFill>
                          <a:effectLst/>
                        </a:rPr>
                        <a:t>application</a:t>
                      </a:r>
                      <a:endParaRPr lang="en-IN" sz="18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67945" marR="132715" algn="just">
                        <a:lnSpc>
                          <a:spcPct val="107000"/>
                        </a:lnSpc>
                        <a:spcBef>
                          <a:spcPts val="175"/>
                        </a:spcBef>
                        <a:spcAft>
                          <a:spcPts val="0"/>
                        </a:spcAft>
                      </a:pPr>
                      <a:r>
                        <a:rPr lang="en-US" sz="1800" dirty="0">
                          <a:solidFill>
                            <a:schemeClr val="tx1"/>
                          </a:solidFill>
                          <a:effectLst/>
                        </a:rPr>
                        <a:t>You</a:t>
                      </a:r>
                      <a:r>
                        <a:rPr lang="en-US" sz="1800" spc="-55" dirty="0">
                          <a:solidFill>
                            <a:schemeClr val="tx1"/>
                          </a:solidFill>
                          <a:effectLst/>
                        </a:rPr>
                        <a:t> </a:t>
                      </a:r>
                      <a:r>
                        <a:rPr lang="en-US" sz="1800" dirty="0">
                          <a:solidFill>
                            <a:schemeClr val="tx1"/>
                          </a:solidFill>
                          <a:effectLst/>
                        </a:rPr>
                        <a:t>have</a:t>
                      </a:r>
                      <a:r>
                        <a:rPr lang="en-US" sz="1800" spc="-50" dirty="0">
                          <a:solidFill>
                            <a:schemeClr val="tx1"/>
                          </a:solidFill>
                          <a:effectLst/>
                        </a:rPr>
                        <a:t> </a:t>
                      </a:r>
                      <a:r>
                        <a:rPr lang="en-US" sz="1800" dirty="0">
                          <a:solidFill>
                            <a:schemeClr val="tx1"/>
                          </a:solidFill>
                          <a:effectLst/>
                        </a:rPr>
                        <a:t>some</a:t>
                      </a:r>
                      <a:r>
                        <a:rPr lang="en-US" sz="1800" spc="-45" dirty="0">
                          <a:solidFill>
                            <a:schemeClr val="tx1"/>
                          </a:solidFill>
                          <a:effectLst/>
                        </a:rPr>
                        <a:t> </a:t>
                      </a:r>
                      <a:r>
                        <a:rPr lang="en-US" sz="1800" dirty="0">
                          <a:solidFill>
                            <a:schemeClr val="tx1"/>
                          </a:solidFill>
                          <a:effectLst/>
                        </a:rPr>
                        <a:t>initial</a:t>
                      </a:r>
                      <a:r>
                        <a:rPr lang="en-US" sz="1800" spc="-55" dirty="0">
                          <a:solidFill>
                            <a:schemeClr val="tx1"/>
                          </a:solidFill>
                          <a:effectLst/>
                        </a:rPr>
                        <a:t> </a:t>
                      </a:r>
                      <a:r>
                        <a:rPr lang="en-US" sz="1800" dirty="0" err="1">
                          <a:solidFill>
                            <a:schemeClr val="tx1"/>
                          </a:solidFill>
                          <a:effectLst/>
                        </a:rPr>
                        <a:t>CapEx</a:t>
                      </a:r>
                      <a:r>
                        <a:rPr lang="en-US" sz="1800" spc="-35" dirty="0">
                          <a:solidFill>
                            <a:schemeClr val="tx1"/>
                          </a:solidFill>
                          <a:effectLst/>
                        </a:rPr>
                        <a:t> </a:t>
                      </a:r>
                      <a:r>
                        <a:rPr lang="en-US" sz="1800" dirty="0">
                          <a:solidFill>
                            <a:schemeClr val="tx1"/>
                          </a:solidFill>
                          <a:effectLst/>
                        </a:rPr>
                        <a:t>costs</a:t>
                      </a:r>
                      <a:r>
                        <a:rPr lang="en-US" sz="1800" spc="-45" dirty="0">
                          <a:solidFill>
                            <a:schemeClr val="tx1"/>
                          </a:solidFill>
                          <a:effectLst/>
                        </a:rPr>
                        <a:t> </a:t>
                      </a:r>
                      <a:r>
                        <a:rPr lang="en-US" sz="1800" dirty="0">
                          <a:solidFill>
                            <a:schemeClr val="tx1"/>
                          </a:solidFill>
                          <a:effectLst/>
                        </a:rPr>
                        <a:t>and</a:t>
                      </a:r>
                      <a:r>
                        <a:rPr lang="en-US" sz="1800" spc="-50" dirty="0">
                          <a:solidFill>
                            <a:schemeClr val="tx1"/>
                          </a:solidFill>
                          <a:effectLst/>
                        </a:rPr>
                        <a:t> </a:t>
                      </a:r>
                      <a:r>
                        <a:rPr lang="en-US" sz="1800" dirty="0">
                          <a:solidFill>
                            <a:schemeClr val="tx1"/>
                          </a:solidFill>
                          <a:effectLst/>
                        </a:rPr>
                        <a:t>must</a:t>
                      </a:r>
                      <a:r>
                        <a:rPr lang="en-US" sz="1800" spc="-45" dirty="0">
                          <a:solidFill>
                            <a:schemeClr val="tx1"/>
                          </a:solidFill>
                          <a:effectLst/>
                        </a:rPr>
                        <a:t> </a:t>
                      </a:r>
                      <a:r>
                        <a:rPr lang="en-US" sz="1800" dirty="0">
                          <a:solidFill>
                            <a:schemeClr val="tx1"/>
                          </a:solidFill>
                          <a:effectLst/>
                        </a:rPr>
                        <a:t>purchase</a:t>
                      </a:r>
                      <a:r>
                        <a:rPr lang="en-US" sz="1800" spc="-45" dirty="0">
                          <a:solidFill>
                            <a:schemeClr val="tx1"/>
                          </a:solidFill>
                          <a:effectLst/>
                        </a:rPr>
                        <a:t> </a:t>
                      </a:r>
                      <a:r>
                        <a:rPr lang="en-US" sz="1800" dirty="0">
                          <a:solidFill>
                            <a:schemeClr val="tx1"/>
                          </a:solidFill>
                          <a:effectLst/>
                        </a:rPr>
                        <a:t>the</a:t>
                      </a:r>
                      <a:r>
                        <a:rPr lang="en-US" sz="1800" spc="-235" dirty="0">
                          <a:solidFill>
                            <a:schemeClr val="tx1"/>
                          </a:solidFill>
                          <a:effectLst/>
                        </a:rPr>
                        <a:t> </a:t>
                      </a:r>
                      <a:r>
                        <a:rPr lang="en-US" sz="1800" dirty="0">
                          <a:solidFill>
                            <a:schemeClr val="tx1"/>
                          </a:solidFill>
                          <a:effectLst/>
                        </a:rPr>
                        <a:t>hardware</a:t>
                      </a:r>
                      <a:r>
                        <a:rPr lang="en-US" sz="1800" spc="-10" dirty="0">
                          <a:solidFill>
                            <a:schemeClr val="tx1"/>
                          </a:solidFill>
                          <a:effectLst/>
                        </a:rPr>
                        <a:t> </a:t>
                      </a:r>
                      <a:r>
                        <a:rPr lang="en-US" sz="1800" dirty="0">
                          <a:solidFill>
                            <a:schemeClr val="tx1"/>
                          </a:solidFill>
                          <a:effectLst/>
                        </a:rPr>
                        <a:t>for</a:t>
                      </a:r>
                      <a:r>
                        <a:rPr lang="en-US" sz="1800" spc="-15" dirty="0">
                          <a:solidFill>
                            <a:schemeClr val="tx1"/>
                          </a:solidFill>
                          <a:effectLst/>
                        </a:rPr>
                        <a:t> </a:t>
                      </a:r>
                      <a:r>
                        <a:rPr lang="en-US" sz="1800" dirty="0">
                          <a:solidFill>
                            <a:schemeClr val="tx1"/>
                          </a:solidFill>
                          <a:effectLst/>
                        </a:rPr>
                        <a:t>startup</a:t>
                      </a:r>
                      <a:r>
                        <a:rPr lang="en-US" sz="1800" spc="-15" dirty="0">
                          <a:solidFill>
                            <a:schemeClr val="tx1"/>
                          </a:solidFill>
                          <a:effectLst/>
                        </a:rPr>
                        <a:t> </a:t>
                      </a:r>
                      <a:r>
                        <a:rPr lang="en-US" sz="1800" dirty="0">
                          <a:solidFill>
                            <a:schemeClr val="tx1"/>
                          </a:solidFill>
                          <a:effectLst/>
                        </a:rPr>
                        <a:t>and</a:t>
                      </a:r>
                      <a:r>
                        <a:rPr lang="en-US" sz="1800" spc="-10" dirty="0">
                          <a:solidFill>
                            <a:schemeClr val="tx1"/>
                          </a:solidFill>
                          <a:effectLst/>
                        </a:rPr>
                        <a:t> </a:t>
                      </a:r>
                      <a:r>
                        <a:rPr lang="en-US" sz="1800" dirty="0">
                          <a:solidFill>
                            <a:schemeClr val="tx1"/>
                          </a:solidFill>
                          <a:effectLst/>
                        </a:rPr>
                        <a:t>maintenance</a:t>
                      </a:r>
                      <a:endParaRPr lang="en-IN" sz="18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r h="868023">
                <a:tc>
                  <a:txBody>
                    <a:bodyPr/>
                    <a:lstStyle/>
                    <a:p>
                      <a:pPr marL="67945" algn="just">
                        <a:lnSpc>
                          <a:spcPct val="107000"/>
                        </a:lnSpc>
                        <a:spcBef>
                          <a:spcPts val="175"/>
                        </a:spcBef>
                        <a:spcAft>
                          <a:spcPts val="0"/>
                        </a:spcAft>
                      </a:pPr>
                      <a:r>
                        <a:rPr lang="en-US" sz="1800" dirty="0">
                          <a:solidFill>
                            <a:schemeClr val="tx1"/>
                          </a:solidFill>
                          <a:effectLst/>
                        </a:rPr>
                        <a:t>You</a:t>
                      </a:r>
                      <a:r>
                        <a:rPr lang="en-US" sz="1800" spc="-60" dirty="0">
                          <a:solidFill>
                            <a:schemeClr val="tx1"/>
                          </a:solidFill>
                          <a:effectLst/>
                        </a:rPr>
                        <a:t> </a:t>
                      </a:r>
                      <a:r>
                        <a:rPr lang="en-US" sz="1800" dirty="0">
                          <a:solidFill>
                            <a:schemeClr val="tx1"/>
                          </a:solidFill>
                          <a:effectLst/>
                        </a:rPr>
                        <a:t>can</a:t>
                      </a:r>
                      <a:r>
                        <a:rPr lang="en-US" sz="1800" spc="-50" dirty="0">
                          <a:solidFill>
                            <a:schemeClr val="tx1"/>
                          </a:solidFill>
                          <a:effectLst/>
                        </a:rPr>
                        <a:t> </a:t>
                      </a:r>
                      <a:r>
                        <a:rPr lang="en-US" sz="1800" dirty="0">
                          <a:solidFill>
                            <a:schemeClr val="tx1"/>
                          </a:solidFill>
                          <a:effectLst/>
                        </a:rPr>
                        <a:t>control</a:t>
                      </a:r>
                      <a:r>
                        <a:rPr lang="en-US" sz="1800" spc="-55" dirty="0">
                          <a:solidFill>
                            <a:schemeClr val="tx1"/>
                          </a:solidFill>
                          <a:effectLst/>
                        </a:rPr>
                        <a:t> </a:t>
                      </a:r>
                      <a:r>
                        <a:rPr lang="en-US" sz="1800" dirty="0">
                          <a:solidFill>
                            <a:schemeClr val="tx1"/>
                          </a:solidFill>
                          <a:effectLst/>
                        </a:rPr>
                        <a:t>(and</a:t>
                      </a:r>
                      <a:r>
                        <a:rPr lang="en-US" sz="1800" spc="-50" dirty="0">
                          <a:solidFill>
                            <a:schemeClr val="tx1"/>
                          </a:solidFill>
                          <a:effectLst/>
                        </a:rPr>
                        <a:t> </a:t>
                      </a:r>
                      <a:r>
                        <a:rPr lang="en-US" sz="1800" dirty="0">
                          <a:solidFill>
                            <a:schemeClr val="tx1"/>
                          </a:solidFill>
                          <a:effectLst/>
                        </a:rPr>
                        <a:t>responsibility)</a:t>
                      </a:r>
                      <a:r>
                        <a:rPr lang="en-US" sz="1800" spc="-55" dirty="0">
                          <a:solidFill>
                            <a:schemeClr val="tx1"/>
                          </a:solidFill>
                          <a:effectLst/>
                        </a:rPr>
                        <a:t> </a:t>
                      </a:r>
                      <a:r>
                        <a:rPr lang="en-US" sz="1800" dirty="0">
                          <a:solidFill>
                            <a:schemeClr val="tx1"/>
                          </a:solidFill>
                          <a:effectLst/>
                        </a:rPr>
                        <a:t>over</a:t>
                      </a:r>
                      <a:r>
                        <a:rPr lang="en-US" sz="1800" spc="-60" dirty="0">
                          <a:solidFill>
                            <a:schemeClr val="tx1"/>
                          </a:solidFill>
                          <a:effectLst/>
                        </a:rPr>
                        <a:t> </a:t>
                      </a:r>
                      <a:r>
                        <a:rPr lang="en-US" sz="1800" dirty="0">
                          <a:solidFill>
                            <a:schemeClr val="tx1"/>
                          </a:solidFill>
                          <a:effectLst/>
                        </a:rPr>
                        <a:t>security</a:t>
                      </a:r>
                      <a:endParaRPr lang="en-IN" sz="18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67945" algn="just">
                        <a:lnSpc>
                          <a:spcPct val="107000"/>
                        </a:lnSpc>
                        <a:spcBef>
                          <a:spcPts val="175"/>
                        </a:spcBef>
                        <a:spcAft>
                          <a:spcPts val="0"/>
                        </a:spcAft>
                      </a:pPr>
                      <a:r>
                        <a:rPr lang="en-US" sz="1800" dirty="0">
                          <a:solidFill>
                            <a:schemeClr val="tx1"/>
                          </a:solidFill>
                          <a:effectLst/>
                        </a:rPr>
                        <a:t>Owning</a:t>
                      </a:r>
                      <a:r>
                        <a:rPr lang="en-US" sz="1800" spc="50" dirty="0">
                          <a:solidFill>
                            <a:schemeClr val="tx1"/>
                          </a:solidFill>
                          <a:effectLst/>
                        </a:rPr>
                        <a:t> </a:t>
                      </a:r>
                      <a:r>
                        <a:rPr lang="en-US" sz="1800" dirty="0">
                          <a:solidFill>
                            <a:schemeClr val="tx1"/>
                          </a:solidFill>
                          <a:effectLst/>
                        </a:rPr>
                        <a:t>the</a:t>
                      </a:r>
                      <a:r>
                        <a:rPr lang="en-US" sz="1800" spc="50" dirty="0">
                          <a:solidFill>
                            <a:schemeClr val="tx1"/>
                          </a:solidFill>
                          <a:effectLst/>
                        </a:rPr>
                        <a:t> </a:t>
                      </a:r>
                      <a:r>
                        <a:rPr lang="en-US" sz="1800" dirty="0">
                          <a:solidFill>
                            <a:schemeClr val="tx1"/>
                          </a:solidFill>
                          <a:effectLst/>
                        </a:rPr>
                        <a:t>equipment</a:t>
                      </a:r>
                      <a:r>
                        <a:rPr lang="en-US" sz="1800" spc="55" dirty="0">
                          <a:solidFill>
                            <a:schemeClr val="tx1"/>
                          </a:solidFill>
                          <a:effectLst/>
                        </a:rPr>
                        <a:t> </a:t>
                      </a:r>
                      <a:r>
                        <a:rPr lang="en-US" sz="1800" dirty="0">
                          <a:solidFill>
                            <a:schemeClr val="tx1"/>
                          </a:solidFill>
                          <a:effectLst/>
                        </a:rPr>
                        <a:t>limits</a:t>
                      </a:r>
                      <a:r>
                        <a:rPr lang="en-US" sz="1800" spc="60" dirty="0">
                          <a:solidFill>
                            <a:schemeClr val="tx1"/>
                          </a:solidFill>
                          <a:effectLst/>
                        </a:rPr>
                        <a:t> </a:t>
                      </a:r>
                      <a:r>
                        <a:rPr lang="en-US" sz="1800" dirty="0">
                          <a:solidFill>
                            <a:schemeClr val="tx1"/>
                          </a:solidFill>
                          <a:effectLst/>
                        </a:rPr>
                        <a:t>the</a:t>
                      </a:r>
                      <a:r>
                        <a:rPr lang="en-US" sz="1800" spc="50" dirty="0">
                          <a:solidFill>
                            <a:schemeClr val="tx1"/>
                          </a:solidFill>
                          <a:effectLst/>
                        </a:rPr>
                        <a:t> </a:t>
                      </a:r>
                      <a:r>
                        <a:rPr lang="en-US" sz="1800" dirty="0">
                          <a:solidFill>
                            <a:schemeClr val="tx1"/>
                          </a:solidFill>
                          <a:effectLst/>
                        </a:rPr>
                        <a:t>agility</a:t>
                      </a:r>
                      <a:r>
                        <a:rPr lang="en-US" sz="1800" spc="45" dirty="0">
                          <a:solidFill>
                            <a:schemeClr val="tx1"/>
                          </a:solidFill>
                          <a:effectLst/>
                        </a:rPr>
                        <a:t> </a:t>
                      </a:r>
                      <a:r>
                        <a:rPr lang="en-US" sz="1800" dirty="0">
                          <a:solidFill>
                            <a:schemeClr val="tx1"/>
                          </a:solidFill>
                          <a:effectLst/>
                        </a:rPr>
                        <a:t>-</a:t>
                      </a:r>
                      <a:r>
                        <a:rPr lang="en-US" sz="1800" spc="60" dirty="0">
                          <a:solidFill>
                            <a:schemeClr val="tx1"/>
                          </a:solidFill>
                          <a:effectLst/>
                        </a:rPr>
                        <a:t> </a:t>
                      </a:r>
                      <a:r>
                        <a:rPr lang="en-US" sz="1800" dirty="0">
                          <a:solidFill>
                            <a:schemeClr val="tx1"/>
                          </a:solidFill>
                          <a:effectLst/>
                        </a:rPr>
                        <a:t>to</a:t>
                      </a:r>
                      <a:r>
                        <a:rPr lang="en-US" sz="1800" spc="45" dirty="0">
                          <a:solidFill>
                            <a:schemeClr val="tx1"/>
                          </a:solidFill>
                          <a:effectLst/>
                        </a:rPr>
                        <a:t> </a:t>
                      </a:r>
                      <a:r>
                        <a:rPr lang="en-US" sz="1800" dirty="0">
                          <a:solidFill>
                            <a:schemeClr val="tx1"/>
                          </a:solidFill>
                          <a:effectLst/>
                        </a:rPr>
                        <a:t>scale</a:t>
                      </a:r>
                      <a:r>
                        <a:rPr lang="en-US" sz="1800" spc="50" dirty="0">
                          <a:solidFill>
                            <a:schemeClr val="tx1"/>
                          </a:solidFill>
                          <a:effectLst/>
                        </a:rPr>
                        <a:t> </a:t>
                      </a:r>
                      <a:r>
                        <a:rPr lang="en-US" sz="1800" dirty="0">
                          <a:solidFill>
                            <a:schemeClr val="tx1"/>
                          </a:solidFill>
                          <a:effectLst/>
                        </a:rPr>
                        <a:t>you</a:t>
                      </a:r>
                      <a:r>
                        <a:rPr lang="en-US" sz="1800" spc="45" dirty="0">
                          <a:solidFill>
                            <a:schemeClr val="tx1"/>
                          </a:solidFill>
                          <a:effectLst/>
                        </a:rPr>
                        <a:t> </a:t>
                      </a:r>
                      <a:r>
                        <a:rPr lang="en-US" sz="1800" dirty="0">
                          <a:solidFill>
                            <a:schemeClr val="tx1"/>
                          </a:solidFill>
                          <a:effectLst/>
                        </a:rPr>
                        <a:t>must</a:t>
                      </a:r>
                      <a:r>
                        <a:rPr lang="en-US" sz="1800" spc="-220" dirty="0">
                          <a:solidFill>
                            <a:schemeClr val="tx1"/>
                          </a:solidFill>
                          <a:effectLst/>
                        </a:rPr>
                        <a:t> </a:t>
                      </a:r>
                      <a:r>
                        <a:rPr lang="en-US" sz="1800" dirty="0">
                          <a:solidFill>
                            <a:schemeClr val="tx1"/>
                          </a:solidFill>
                          <a:effectLst/>
                        </a:rPr>
                        <a:t>buy,</a:t>
                      </a:r>
                      <a:r>
                        <a:rPr lang="en-US" sz="1800" spc="-10" dirty="0">
                          <a:solidFill>
                            <a:schemeClr val="tx1"/>
                          </a:solidFill>
                          <a:effectLst/>
                        </a:rPr>
                        <a:t> </a:t>
                      </a:r>
                      <a:r>
                        <a:rPr lang="en-US" sz="1800" dirty="0">
                          <a:solidFill>
                            <a:schemeClr val="tx1"/>
                          </a:solidFill>
                          <a:effectLst/>
                        </a:rPr>
                        <a:t>install,</a:t>
                      </a:r>
                      <a:r>
                        <a:rPr lang="en-US" sz="1800" spc="-5" dirty="0">
                          <a:solidFill>
                            <a:schemeClr val="tx1"/>
                          </a:solidFill>
                          <a:effectLst/>
                        </a:rPr>
                        <a:t> </a:t>
                      </a:r>
                      <a:r>
                        <a:rPr lang="en-US" sz="1800" dirty="0">
                          <a:solidFill>
                            <a:schemeClr val="tx1"/>
                          </a:solidFill>
                          <a:effectLst/>
                        </a:rPr>
                        <a:t>and</a:t>
                      </a:r>
                      <a:r>
                        <a:rPr lang="en-US" sz="1800" spc="-5" dirty="0">
                          <a:solidFill>
                            <a:schemeClr val="tx1"/>
                          </a:solidFill>
                          <a:effectLst/>
                        </a:rPr>
                        <a:t> </a:t>
                      </a:r>
                      <a:r>
                        <a:rPr lang="en-US" sz="1800" dirty="0">
                          <a:solidFill>
                            <a:schemeClr val="tx1"/>
                          </a:solidFill>
                          <a:effectLst/>
                        </a:rPr>
                        <a:t>setup</a:t>
                      </a:r>
                      <a:r>
                        <a:rPr lang="en-US" sz="1800" spc="-5" dirty="0">
                          <a:solidFill>
                            <a:schemeClr val="tx1"/>
                          </a:solidFill>
                          <a:effectLst/>
                        </a:rPr>
                        <a:t> </a:t>
                      </a:r>
                      <a:r>
                        <a:rPr lang="en-US" sz="1800" dirty="0">
                          <a:solidFill>
                            <a:schemeClr val="tx1"/>
                          </a:solidFill>
                          <a:effectLst/>
                        </a:rPr>
                        <a:t>new</a:t>
                      </a:r>
                      <a:r>
                        <a:rPr lang="en-US" sz="1800" spc="-15" dirty="0">
                          <a:solidFill>
                            <a:schemeClr val="tx1"/>
                          </a:solidFill>
                          <a:effectLst/>
                        </a:rPr>
                        <a:t> </a:t>
                      </a:r>
                      <a:r>
                        <a:rPr lang="en-US" sz="1800" dirty="0">
                          <a:solidFill>
                            <a:schemeClr val="tx1"/>
                          </a:solidFill>
                          <a:effectLst/>
                        </a:rPr>
                        <a:t>hardware</a:t>
                      </a:r>
                      <a:endParaRPr lang="en-IN" sz="18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r h="1313140">
                <a:tc>
                  <a:txBody>
                    <a:bodyPr/>
                    <a:lstStyle/>
                    <a:p>
                      <a:pPr marL="67945" marR="639445" algn="just">
                        <a:lnSpc>
                          <a:spcPct val="107000"/>
                        </a:lnSpc>
                        <a:spcBef>
                          <a:spcPts val="175"/>
                        </a:spcBef>
                        <a:spcAft>
                          <a:spcPts val="0"/>
                        </a:spcAft>
                      </a:pPr>
                      <a:r>
                        <a:rPr lang="en-US" sz="1800" spc="-5" dirty="0">
                          <a:solidFill>
                            <a:schemeClr val="tx1"/>
                          </a:solidFill>
                          <a:effectLst/>
                        </a:rPr>
                        <a:t>Private</a:t>
                      </a:r>
                      <a:r>
                        <a:rPr lang="en-US" sz="1800" spc="-55" dirty="0">
                          <a:solidFill>
                            <a:schemeClr val="tx1"/>
                          </a:solidFill>
                          <a:effectLst/>
                        </a:rPr>
                        <a:t> </a:t>
                      </a:r>
                      <a:r>
                        <a:rPr lang="en-US" sz="1800" spc="-5" dirty="0">
                          <a:solidFill>
                            <a:schemeClr val="tx1"/>
                          </a:solidFill>
                          <a:effectLst/>
                        </a:rPr>
                        <a:t>clouds</a:t>
                      </a:r>
                      <a:r>
                        <a:rPr lang="en-US" sz="1800" spc="-55" dirty="0">
                          <a:solidFill>
                            <a:schemeClr val="tx1"/>
                          </a:solidFill>
                          <a:effectLst/>
                        </a:rPr>
                        <a:t> </a:t>
                      </a:r>
                      <a:r>
                        <a:rPr lang="en-US" sz="1800" dirty="0">
                          <a:solidFill>
                            <a:schemeClr val="tx1"/>
                          </a:solidFill>
                          <a:effectLst/>
                        </a:rPr>
                        <a:t>can</a:t>
                      </a:r>
                      <a:r>
                        <a:rPr lang="en-US" sz="1800" spc="-50" dirty="0">
                          <a:solidFill>
                            <a:schemeClr val="tx1"/>
                          </a:solidFill>
                          <a:effectLst/>
                        </a:rPr>
                        <a:t> </a:t>
                      </a:r>
                      <a:r>
                        <a:rPr lang="en-US" sz="1800" dirty="0">
                          <a:solidFill>
                            <a:schemeClr val="tx1"/>
                          </a:solidFill>
                          <a:effectLst/>
                        </a:rPr>
                        <a:t>meet</a:t>
                      </a:r>
                      <a:r>
                        <a:rPr lang="en-US" sz="1800" spc="-55" dirty="0">
                          <a:solidFill>
                            <a:schemeClr val="tx1"/>
                          </a:solidFill>
                          <a:effectLst/>
                        </a:rPr>
                        <a:t> </a:t>
                      </a:r>
                      <a:r>
                        <a:rPr lang="en-US" sz="1800" dirty="0">
                          <a:solidFill>
                            <a:schemeClr val="tx1"/>
                          </a:solidFill>
                          <a:effectLst/>
                        </a:rPr>
                        <a:t>strict</a:t>
                      </a:r>
                      <a:r>
                        <a:rPr lang="en-US" sz="1800" spc="-50" dirty="0">
                          <a:solidFill>
                            <a:schemeClr val="tx1"/>
                          </a:solidFill>
                          <a:effectLst/>
                        </a:rPr>
                        <a:t> </a:t>
                      </a:r>
                      <a:r>
                        <a:rPr lang="en-US" sz="1800" dirty="0">
                          <a:solidFill>
                            <a:schemeClr val="tx1"/>
                          </a:solidFill>
                          <a:effectLst/>
                        </a:rPr>
                        <a:t>security,</a:t>
                      </a:r>
                      <a:r>
                        <a:rPr lang="en-US" sz="1800" spc="-235" dirty="0">
                          <a:solidFill>
                            <a:schemeClr val="tx1"/>
                          </a:solidFill>
                          <a:effectLst/>
                        </a:rPr>
                        <a:t> </a:t>
                      </a:r>
                      <a:r>
                        <a:rPr lang="en-US" sz="1800" dirty="0">
                          <a:solidFill>
                            <a:schemeClr val="tx1"/>
                          </a:solidFill>
                          <a:effectLst/>
                        </a:rPr>
                        <a:t>compliance,</a:t>
                      </a:r>
                      <a:r>
                        <a:rPr lang="en-US" sz="1800" spc="-35" dirty="0">
                          <a:solidFill>
                            <a:schemeClr val="tx1"/>
                          </a:solidFill>
                          <a:effectLst/>
                        </a:rPr>
                        <a:t> </a:t>
                      </a:r>
                      <a:r>
                        <a:rPr lang="en-US" sz="1800" dirty="0">
                          <a:solidFill>
                            <a:schemeClr val="tx1"/>
                          </a:solidFill>
                          <a:effectLst/>
                        </a:rPr>
                        <a:t>or</a:t>
                      </a:r>
                      <a:r>
                        <a:rPr lang="en-US" sz="1800" spc="-35" dirty="0">
                          <a:solidFill>
                            <a:schemeClr val="tx1"/>
                          </a:solidFill>
                          <a:effectLst/>
                        </a:rPr>
                        <a:t> </a:t>
                      </a:r>
                      <a:r>
                        <a:rPr lang="en-US" sz="1800" dirty="0">
                          <a:solidFill>
                            <a:schemeClr val="tx1"/>
                          </a:solidFill>
                          <a:effectLst/>
                        </a:rPr>
                        <a:t>legal</a:t>
                      </a:r>
                      <a:r>
                        <a:rPr lang="en-US" sz="1800" spc="-25" dirty="0">
                          <a:solidFill>
                            <a:schemeClr val="tx1"/>
                          </a:solidFill>
                          <a:effectLst/>
                        </a:rPr>
                        <a:t> </a:t>
                      </a:r>
                      <a:r>
                        <a:rPr lang="en-US" sz="1800" dirty="0">
                          <a:solidFill>
                            <a:schemeClr val="tx1"/>
                          </a:solidFill>
                          <a:effectLst/>
                        </a:rPr>
                        <a:t>requirements</a:t>
                      </a:r>
                      <a:endParaRPr lang="en-IN" sz="18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67945" algn="just">
                        <a:lnSpc>
                          <a:spcPts val="1130"/>
                        </a:lnSpc>
                        <a:spcBef>
                          <a:spcPts val="175"/>
                        </a:spcBef>
                        <a:spcAft>
                          <a:spcPts val="0"/>
                        </a:spcAft>
                      </a:pPr>
                      <a:endParaRPr lang="en-US" sz="1800" dirty="0" smtClean="0">
                        <a:solidFill>
                          <a:schemeClr val="tx1"/>
                        </a:solidFill>
                        <a:effectLst/>
                      </a:endParaRPr>
                    </a:p>
                    <a:p>
                      <a:pPr marL="67945" algn="just">
                        <a:lnSpc>
                          <a:spcPts val="1130"/>
                        </a:lnSpc>
                        <a:spcBef>
                          <a:spcPts val="175"/>
                        </a:spcBef>
                        <a:spcAft>
                          <a:spcPts val="0"/>
                        </a:spcAft>
                      </a:pPr>
                      <a:r>
                        <a:rPr lang="en-US" sz="1800" dirty="0" smtClean="0">
                          <a:solidFill>
                            <a:schemeClr val="tx1"/>
                          </a:solidFill>
                          <a:effectLst/>
                        </a:rPr>
                        <a:t>Private</a:t>
                      </a:r>
                      <a:r>
                        <a:rPr lang="en-US" sz="1800" spc="-45" dirty="0" smtClean="0">
                          <a:solidFill>
                            <a:schemeClr val="tx1"/>
                          </a:solidFill>
                          <a:effectLst/>
                        </a:rPr>
                        <a:t> </a:t>
                      </a:r>
                      <a:r>
                        <a:rPr lang="en-US" sz="1800" dirty="0">
                          <a:solidFill>
                            <a:schemeClr val="tx1"/>
                          </a:solidFill>
                          <a:effectLst/>
                        </a:rPr>
                        <a:t>clouds</a:t>
                      </a:r>
                      <a:r>
                        <a:rPr lang="en-US" sz="1800" spc="-40" dirty="0">
                          <a:solidFill>
                            <a:schemeClr val="tx1"/>
                          </a:solidFill>
                          <a:effectLst/>
                        </a:rPr>
                        <a:t> </a:t>
                      </a:r>
                      <a:r>
                        <a:rPr lang="en-US" sz="1800" dirty="0">
                          <a:solidFill>
                            <a:schemeClr val="tx1"/>
                          </a:solidFill>
                          <a:effectLst/>
                        </a:rPr>
                        <a:t>require</a:t>
                      </a:r>
                      <a:r>
                        <a:rPr lang="en-US" sz="1800" spc="-45" dirty="0">
                          <a:solidFill>
                            <a:schemeClr val="tx1"/>
                          </a:solidFill>
                          <a:effectLst/>
                        </a:rPr>
                        <a:t> </a:t>
                      </a:r>
                      <a:r>
                        <a:rPr lang="en-US" sz="1800" dirty="0">
                          <a:solidFill>
                            <a:schemeClr val="tx1"/>
                          </a:solidFill>
                          <a:effectLst/>
                        </a:rPr>
                        <a:t>IT</a:t>
                      </a:r>
                      <a:r>
                        <a:rPr lang="en-US" sz="1800" spc="-50" dirty="0">
                          <a:solidFill>
                            <a:schemeClr val="tx1"/>
                          </a:solidFill>
                          <a:effectLst/>
                        </a:rPr>
                        <a:t> </a:t>
                      </a:r>
                      <a:r>
                        <a:rPr lang="en-US" sz="1800" dirty="0">
                          <a:solidFill>
                            <a:schemeClr val="tx1"/>
                          </a:solidFill>
                          <a:effectLst/>
                        </a:rPr>
                        <a:t>skills</a:t>
                      </a:r>
                      <a:r>
                        <a:rPr lang="en-US" sz="1800" spc="-40" dirty="0">
                          <a:solidFill>
                            <a:schemeClr val="tx1"/>
                          </a:solidFill>
                          <a:effectLst/>
                        </a:rPr>
                        <a:t> </a:t>
                      </a:r>
                      <a:r>
                        <a:rPr lang="en-US" sz="1800" dirty="0">
                          <a:solidFill>
                            <a:schemeClr val="tx1"/>
                          </a:solidFill>
                          <a:effectLst/>
                        </a:rPr>
                        <a:t>and</a:t>
                      </a:r>
                      <a:r>
                        <a:rPr lang="en-US" sz="1800" spc="-45" dirty="0">
                          <a:solidFill>
                            <a:schemeClr val="tx1"/>
                          </a:solidFill>
                          <a:effectLst/>
                        </a:rPr>
                        <a:t> </a:t>
                      </a:r>
                      <a:r>
                        <a:rPr lang="en-US" sz="1800" dirty="0">
                          <a:solidFill>
                            <a:schemeClr val="tx1"/>
                          </a:solidFill>
                          <a:effectLst/>
                        </a:rPr>
                        <a:t>expertise</a:t>
                      </a:r>
                      <a:r>
                        <a:rPr lang="en-US" sz="1800" spc="-45" dirty="0">
                          <a:solidFill>
                            <a:schemeClr val="tx1"/>
                          </a:solidFill>
                          <a:effectLst/>
                        </a:rPr>
                        <a:t> </a:t>
                      </a:r>
                      <a:r>
                        <a:rPr lang="en-US" sz="1800" dirty="0">
                          <a:solidFill>
                            <a:schemeClr val="tx1"/>
                          </a:solidFill>
                          <a:effectLst/>
                        </a:rPr>
                        <a:t>that’s</a:t>
                      </a:r>
                      <a:r>
                        <a:rPr lang="en-US" sz="1800" spc="-40" dirty="0">
                          <a:solidFill>
                            <a:schemeClr val="tx1"/>
                          </a:solidFill>
                          <a:effectLst/>
                        </a:rPr>
                        <a:t> </a:t>
                      </a:r>
                      <a:r>
                        <a:rPr lang="en-US" sz="1800" dirty="0">
                          <a:solidFill>
                            <a:schemeClr val="tx1"/>
                          </a:solidFill>
                          <a:effectLst/>
                        </a:rPr>
                        <a:t>hard</a:t>
                      </a:r>
                      <a:r>
                        <a:rPr lang="en-US" sz="1800" spc="-45" dirty="0">
                          <a:solidFill>
                            <a:schemeClr val="tx1"/>
                          </a:solidFill>
                          <a:effectLst/>
                        </a:rPr>
                        <a:t> </a:t>
                      </a:r>
                      <a:r>
                        <a:rPr lang="en-US" sz="1800" dirty="0" smtClean="0">
                          <a:solidFill>
                            <a:schemeClr val="tx1"/>
                          </a:solidFill>
                          <a:effectLst/>
                        </a:rPr>
                        <a:t>to come</a:t>
                      </a:r>
                      <a:r>
                        <a:rPr lang="en-US" sz="1800" spc="-50" dirty="0" smtClean="0">
                          <a:solidFill>
                            <a:schemeClr val="tx1"/>
                          </a:solidFill>
                          <a:effectLst/>
                        </a:rPr>
                        <a:t> </a:t>
                      </a:r>
                      <a:r>
                        <a:rPr lang="en-US" sz="1800" dirty="0">
                          <a:solidFill>
                            <a:schemeClr val="tx1"/>
                          </a:solidFill>
                          <a:effectLst/>
                        </a:rPr>
                        <a:t>by</a:t>
                      </a:r>
                      <a:endParaRPr lang="en-IN" sz="18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r h="868023">
                <a:tc>
                  <a:txBody>
                    <a:bodyPr/>
                    <a:lstStyle/>
                    <a:p>
                      <a:pPr marL="67945" algn="just">
                        <a:lnSpc>
                          <a:spcPct val="107000"/>
                        </a:lnSpc>
                        <a:spcBef>
                          <a:spcPts val="175"/>
                        </a:spcBef>
                        <a:spcAft>
                          <a:spcPts val="0"/>
                        </a:spcAft>
                      </a:pPr>
                      <a:r>
                        <a:rPr lang="en-US" sz="1800" dirty="0">
                          <a:solidFill>
                            <a:schemeClr val="tx1"/>
                          </a:solidFill>
                          <a:effectLst/>
                        </a:rPr>
                        <a:t>Economies</a:t>
                      </a:r>
                      <a:r>
                        <a:rPr lang="en-US" sz="1800" spc="80" dirty="0">
                          <a:solidFill>
                            <a:schemeClr val="tx1"/>
                          </a:solidFill>
                          <a:effectLst/>
                        </a:rPr>
                        <a:t> </a:t>
                      </a:r>
                      <a:r>
                        <a:rPr lang="en-US" sz="1800" dirty="0">
                          <a:solidFill>
                            <a:schemeClr val="tx1"/>
                          </a:solidFill>
                          <a:effectLst/>
                        </a:rPr>
                        <a:t>at</a:t>
                      </a:r>
                      <a:r>
                        <a:rPr lang="en-US" sz="1800" spc="85" dirty="0">
                          <a:solidFill>
                            <a:schemeClr val="tx1"/>
                          </a:solidFill>
                          <a:effectLst/>
                        </a:rPr>
                        <a:t> </a:t>
                      </a:r>
                      <a:r>
                        <a:rPr lang="en-US" sz="1800" dirty="0">
                          <a:solidFill>
                            <a:schemeClr val="tx1"/>
                          </a:solidFill>
                          <a:effectLst/>
                        </a:rPr>
                        <a:t>scale</a:t>
                      </a:r>
                      <a:r>
                        <a:rPr lang="en-US" sz="1800" spc="70" dirty="0">
                          <a:solidFill>
                            <a:schemeClr val="tx1"/>
                          </a:solidFill>
                          <a:effectLst/>
                        </a:rPr>
                        <a:t> </a:t>
                      </a:r>
                      <a:r>
                        <a:rPr lang="en-US" sz="1800" dirty="0">
                          <a:solidFill>
                            <a:schemeClr val="tx1"/>
                          </a:solidFill>
                          <a:effectLst/>
                        </a:rPr>
                        <a:t>and</a:t>
                      </a:r>
                      <a:r>
                        <a:rPr lang="en-US" sz="1800" spc="80" dirty="0">
                          <a:solidFill>
                            <a:schemeClr val="tx1"/>
                          </a:solidFill>
                          <a:effectLst/>
                        </a:rPr>
                        <a:t> </a:t>
                      </a:r>
                      <a:r>
                        <a:rPr lang="en-US" sz="1800" dirty="0">
                          <a:solidFill>
                            <a:schemeClr val="tx1"/>
                          </a:solidFill>
                          <a:effectLst/>
                        </a:rPr>
                        <a:t>integration</a:t>
                      </a:r>
                      <a:r>
                        <a:rPr lang="en-US" sz="1800" spc="70" dirty="0">
                          <a:solidFill>
                            <a:schemeClr val="tx1"/>
                          </a:solidFill>
                          <a:effectLst/>
                        </a:rPr>
                        <a:t> </a:t>
                      </a:r>
                      <a:r>
                        <a:rPr lang="en-US" sz="1800" dirty="0">
                          <a:solidFill>
                            <a:schemeClr val="tx1"/>
                          </a:solidFill>
                          <a:effectLst/>
                        </a:rPr>
                        <a:t>with</a:t>
                      </a:r>
                      <a:r>
                        <a:rPr lang="en-US" sz="1800" spc="75" dirty="0">
                          <a:solidFill>
                            <a:schemeClr val="tx1"/>
                          </a:solidFill>
                          <a:effectLst/>
                        </a:rPr>
                        <a:t> </a:t>
                      </a:r>
                      <a:r>
                        <a:rPr lang="en-US" sz="1800" dirty="0">
                          <a:solidFill>
                            <a:schemeClr val="tx1"/>
                          </a:solidFill>
                          <a:effectLst/>
                        </a:rPr>
                        <a:t>Azure</a:t>
                      </a:r>
                      <a:r>
                        <a:rPr lang="en-US" sz="1800" spc="-220" dirty="0">
                          <a:solidFill>
                            <a:schemeClr val="tx1"/>
                          </a:solidFill>
                          <a:effectLst/>
                        </a:rPr>
                        <a:t> </a:t>
                      </a:r>
                      <a:r>
                        <a:rPr lang="en-US" sz="1800" dirty="0">
                          <a:solidFill>
                            <a:schemeClr val="tx1"/>
                          </a:solidFill>
                          <a:effectLst/>
                        </a:rPr>
                        <a:t>Security</a:t>
                      </a:r>
                      <a:r>
                        <a:rPr lang="en-US" sz="1800" spc="-5" dirty="0">
                          <a:solidFill>
                            <a:schemeClr val="tx1"/>
                          </a:solidFill>
                          <a:effectLst/>
                        </a:rPr>
                        <a:t> </a:t>
                      </a:r>
                      <a:r>
                        <a:rPr lang="en-US" sz="1800" dirty="0">
                          <a:solidFill>
                            <a:schemeClr val="tx1"/>
                          </a:solidFill>
                          <a:effectLst/>
                        </a:rPr>
                        <a:t>Center</a:t>
                      </a:r>
                      <a:endParaRPr lang="en-IN" sz="18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c>
                  <a:txBody>
                    <a:bodyPr/>
                    <a:lstStyle/>
                    <a:p>
                      <a:pPr marL="67945" algn="just">
                        <a:lnSpc>
                          <a:spcPct val="107000"/>
                        </a:lnSpc>
                        <a:spcBef>
                          <a:spcPts val="175"/>
                        </a:spcBef>
                        <a:spcAft>
                          <a:spcPts val="0"/>
                        </a:spcAft>
                      </a:pPr>
                      <a:r>
                        <a:rPr lang="en-US" sz="1800" dirty="0">
                          <a:solidFill>
                            <a:schemeClr val="tx1"/>
                          </a:solidFill>
                          <a:effectLst/>
                        </a:rPr>
                        <a:t> </a:t>
                      </a:r>
                      <a:endParaRPr lang="en-IN" sz="1800" dirty="0">
                        <a:solidFill>
                          <a:schemeClr val="tx1"/>
                        </a:solidFill>
                        <a:effectLst/>
                        <a:latin typeface="Franklin Gothic Medium" panose="020B0603020102020204" pitchFamily="34" charset="0"/>
                        <a:ea typeface="Franklin Gothic Medium" panose="020B0603020102020204" pitchFamily="34" charset="0"/>
                        <a:cs typeface="Franklin Gothic Medium" panose="020B0603020102020204" pitchFamily="34" charset="0"/>
                      </a:endParaRPr>
                    </a:p>
                  </a:txBody>
                  <a:tcPr marL="0" marR="0" marT="0" marB="0">
                    <a:solidFill>
                      <a:schemeClr val="bg1"/>
                    </a:solidFill>
                  </a:tcPr>
                </a:tc>
              </a:tr>
            </a:tbl>
          </a:graphicData>
        </a:graphic>
      </p:graphicFrame>
      <p:sp>
        <p:nvSpPr>
          <p:cNvPr id="5" name="Rectangle 2"/>
          <p:cNvSpPr>
            <a:spLocks noChangeArrowheads="1"/>
          </p:cNvSpPr>
          <p:nvPr/>
        </p:nvSpPr>
        <p:spPr bwMode="auto">
          <a:xfrm>
            <a:off x="424543" y="3200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1321481" y="4829175"/>
            <a:ext cx="5980112" cy="9525"/>
          </a:xfrm>
          <a:prstGeom prst="rect">
            <a:avLst/>
          </a:prstGeom>
          <a:solidFill>
            <a:srgbClr val="4966AC"/>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sp>
        <p:nvSpPr>
          <p:cNvPr id="7" name="Rectangle 3"/>
          <p:cNvSpPr>
            <a:spLocks noChangeArrowheads="1"/>
          </p:cNvSpPr>
          <p:nvPr/>
        </p:nvSpPr>
        <p:spPr bwMode="auto">
          <a:xfrm>
            <a:off x="228600" y="212943"/>
            <a:ext cx="8686800" cy="1815882"/>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6900" algn="l"/>
              </a:tabLst>
              <a:defRPr>
                <a:solidFill>
                  <a:schemeClr val="tx1"/>
                </a:solidFill>
                <a:latin typeface="Arial" panose="020B0604020202020204" pitchFamily="34" charset="0"/>
              </a:defRPr>
            </a:lvl1pPr>
            <a:lvl2pPr eaLnBrk="0" fontAlgn="base" hangingPunct="0">
              <a:spcBef>
                <a:spcPct val="0"/>
              </a:spcBef>
              <a:spcAft>
                <a:spcPct val="0"/>
              </a:spcAft>
              <a:tabLst>
                <a:tab pos="596900" algn="l"/>
              </a:tabLst>
              <a:defRPr>
                <a:solidFill>
                  <a:schemeClr val="tx1"/>
                </a:solidFill>
                <a:latin typeface="Arial" panose="020B0604020202020204" pitchFamily="34" charset="0"/>
              </a:defRPr>
            </a:lvl2pPr>
            <a:lvl3pPr eaLnBrk="0" fontAlgn="base" hangingPunct="0">
              <a:spcBef>
                <a:spcPct val="0"/>
              </a:spcBef>
              <a:spcAft>
                <a:spcPct val="0"/>
              </a:spcAft>
              <a:tabLst>
                <a:tab pos="596900" algn="l"/>
              </a:tabLst>
              <a:defRPr>
                <a:solidFill>
                  <a:schemeClr val="tx1"/>
                </a:solidFill>
                <a:latin typeface="Arial" panose="020B0604020202020204" pitchFamily="34" charset="0"/>
              </a:defRPr>
            </a:lvl3pPr>
            <a:lvl4pPr eaLnBrk="0" fontAlgn="base" hangingPunct="0">
              <a:spcBef>
                <a:spcPct val="0"/>
              </a:spcBef>
              <a:spcAft>
                <a:spcPct val="0"/>
              </a:spcAft>
              <a:tabLst>
                <a:tab pos="596900" algn="l"/>
              </a:tabLst>
              <a:defRPr>
                <a:solidFill>
                  <a:schemeClr val="tx1"/>
                </a:solidFill>
                <a:latin typeface="Arial" panose="020B0604020202020204" pitchFamily="34" charset="0"/>
              </a:defRPr>
            </a:lvl4pPr>
            <a:lvl5pPr eaLnBrk="0" fontAlgn="base" hangingPunct="0">
              <a:spcBef>
                <a:spcPct val="0"/>
              </a:spcBef>
              <a:spcAft>
                <a:spcPct val="0"/>
              </a:spcAft>
              <a:tabLst>
                <a:tab pos="596900" algn="l"/>
              </a:tabLst>
              <a:defRPr>
                <a:solidFill>
                  <a:schemeClr val="tx1"/>
                </a:solidFill>
                <a:latin typeface="Arial" panose="020B0604020202020204" pitchFamily="34" charset="0"/>
              </a:defRPr>
            </a:lvl5pPr>
            <a:lvl6pPr eaLnBrk="0" fontAlgn="base" hangingPunct="0">
              <a:spcBef>
                <a:spcPct val="0"/>
              </a:spcBef>
              <a:spcAft>
                <a:spcPct val="0"/>
              </a:spcAft>
              <a:tabLst>
                <a:tab pos="596900" algn="l"/>
              </a:tabLst>
              <a:defRPr>
                <a:solidFill>
                  <a:schemeClr val="tx1"/>
                </a:solidFill>
                <a:latin typeface="Arial" panose="020B0604020202020204" pitchFamily="34" charset="0"/>
              </a:defRPr>
            </a:lvl6pPr>
            <a:lvl7pPr eaLnBrk="0" fontAlgn="base" hangingPunct="0">
              <a:spcBef>
                <a:spcPct val="0"/>
              </a:spcBef>
              <a:spcAft>
                <a:spcPct val="0"/>
              </a:spcAft>
              <a:tabLst>
                <a:tab pos="596900" algn="l"/>
              </a:tabLst>
              <a:defRPr>
                <a:solidFill>
                  <a:schemeClr val="tx1"/>
                </a:solidFill>
                <a:latin typeface="Arial" panose="020B0604020202020204" pitchFamily="34" charset="0"/>
              </a:defRPr>
            </a:lvl7pPr>
            <a:lvl8pPr eaLnBrk="0" fontAlgn="base" hangingPunct="0">
              <a:spcBef>
                <a:spcPct val="0"/>
              </a:spcBef>
              <a:spcAft>
                <a:spcPct val="0"/>
              </a:spcAft>
              <a:tabLst>
                <a:tab pos="596900" algn="l"/>
              </a:tabLst>
              <a:defRPr>
                <a:solidFill>
                  <a:schemeClr val="tx1"/>
                </a:solidFill>
                <a:latin typeface="Arial" panose="020B0604020202020204" pitchFamily="34" charset="0"/>
              </a:defRPr>
            </a:lvl8pPr>
            <a:lvl9pPr eaLnBrk="0" fontAlgn="base" hangingPunct="0">
              <a:spcBef>
                <a:spcPct val="0"/>
              </a:spcBef>
              <a:spcAft>
                <a:spcPct val="0"/>
              </a:spcAft>
              <a:tabLst>
                <a:tab pos="5969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96900" algn="l"/>
              </a:tabLst>
            </a:pPr>
            <a:r>
              <a:rPr kumimoji="0" lang="en-US" sz="1600" b="0" i="0" u="none" strike="noStrike" cap="none" normalizeH="0" baseline="0" dirty="0" smtClean="0">
                <a:ln>
                  <a:noFill/>
                </a:ln>
                <a:solidFill>
                  <a:schemeClr val="tx1"/>
                </a:solidFill>
                <a:effectLst/>
                <a:latin typeface="+mn-lt"/>
                <a:ea typeface="Franklin Gothic Medium" panose="020B0603020102020204" pitchFamily="34" charset="0"/>
                <a:cs typeface="Franklin Gothic Medium" panose="020B0603020102020204" pitchFamily="34" charset="0"/>
              </a:rPr>
              <a:t/>
            </a:r>
            <a:br>
              <a:rPr kumimoji="0" lang="en-US" sz="1600" b="0" i="0" u="none" strike="noStrike" cap="none" normalizeH="0" baseline="0" dirty="0" smtClean="0">
                <a:ln>
                  <a:noFill/>
                </a:ln>
                <a:solidFill>
                  <a:schemeClr val="tx1"/>
                </a:solidFill>
                <a:effectLst/>
                <a:latin typeface="+mn-lt"/>
                <a:ea typeface="Franklin Gothic Medium" panose="020B0603020102020204" pitchFamily="34" charset="0"/>
                <a:cs typeface="Franklin Gothic Medium" panose="020B0603020102020204" pitchFamily="34" charset="0"/>
              </a:rPr>
            </a:br>
            <a:r>
              <a:rPr kumimoji="0" lang="en-US" sz="1600" b="1" i="0" u="none" strike="noStrike" cap="none" normalizeH="0" baseline="0" dirty="0" smtClean="0">
                <a:ln>
                  <a:noFill/>
                </a:ln>
                <a:solidFill>
                  <a:srgbClr val="FF0000"/>
                </a:solidFill>
                <a:effectLst/>
                <a:latin typeface="+mn-lt"/>
                <a:ea typeface="Franklin Gothic Medium" panose="020B0603020102020204" pitchFamily="34" charset="0"/>
                <a:cs typeface="Franklin Gothic Medium" panose="020B0603020102020204" pitchFamily="34" charset="0"/>
              </a:rPr>
              <a:t>PRIVATE CLOUD</a:t>
            </a:r>
            <a:endParaRPr kumimoji="0" lang="en-US" sz="1050" b="1" i="0" u="none" strike="noStrike" cap="none" normalizeH="0" baseline="0" dirty="0" smtClean="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tab pos="596900" algn="l"/>
              </a:tabLst>
            </a:pPr>
            <a:r>
              <a:rPr kumimoji="0" lang="en-US" sz="1600" b="0" i="0" u="none" strike="noStrike" cap="none" normalizeH="0" baseline="0" dirty="0" smtClean="0">
                <a:ln>
                  <a:noFill/>
                </a:ln>
                <a:solidFill>
                  <a:schemeClr val="tx1"/>
                </a:solidFill>
                <a:effectLst/>
                <a:latin typeface="+mn-lt"/>
                <a:ea typeface="Franklin Gothic Medium" panose="020B0603020102020204" pitchFamily="34" charset="0"/>
                <a:cs typeface="Franklin Gothic Medium" panose="020B0603020102020204" pitchFamily="34" charset="0"/>
              </a:rPr>
              <a:t>In a private cloud, you create a cloud environment in your own datacenter and provide self-service access to compute resources to users in your organization. This offers a simulation of a public cloud to your users, but you remain completely responsible for the purchase and maintenance of the hardware and software services you provide.</a:t>
            </a:r>
            <a:endParaRPr kumimoji="0" lang="en-US" sz="105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tab pos="596900" algn="l"/>
              </a:tabLst>
            </a:pPr>
            <a:endParaRPr kumimoji="0" lang="en-US" sz="16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23360725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1974" y="990600"/>
            <a:ext cx="866565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78205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Managed Services</a:t>
            </a:r>
          </a:p>
        </p:txBody>
      </p:sp>
      <p:pic>
        <p:nvPicPr>
          <p:cNvPr id="2050" name="Picture 2" descr="C:\Users\smant\OneDrive\Desktop\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13066"/>
            <a:ext cx="8229600" cy="3300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6089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mant\OneDrive\Desktop\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8229600" cy="35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34239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1861173"/>
            <a:ext cx="8229600" cy="4004017"/>
          </a:xfrm>
          <a:prstGeom prst="rect">
            <a:avLst/>
          </a:prstGeom>
        </p:spPr>
      </p:pic>
    </p:spTree>
    <p:extLst>
      <p:ext uri="{BB962C8B-B14F-4D97-AF65-F5344CB8AC3E}">
        <p14:creationId xmlns:p14="http://schemas.microsoft.com/office/powerpoint/2010/main" val="34345005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mant\OneDrive\Desktop\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15217"/>
            <a:ext cx="8229600" cy="369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0904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80424</TotalTime>
  <Words>4045</Words>
  <Application>Microsoft Office PowerPoint</Application>
  <PresentationFormat>On-screen Show (4:3)</PresentationFormat>
  <Paragraphs>711</Paragraphs>
  <Slides>94</Slides>
  <Notes>11</Notes>
  <HiddenSlides>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94</vt:i4>
      </vt:variant>
    </vt:vector>
  </HeadingPairs>
  <TitlesOfParts>
    <vt:vector size="109" baseType="lpstr">
      <vt:lpstr>MS PGothic</vt:lpstr>
      <vt:lpstr>Arial</vt:lpstr>
      <vt:lpstr>Bahnschrift SemiBold</vt:lpstr>
      <vt:lpstr>Calibri</vt:lpstr>
      <vt:lpstr>Calibri Light</vt:lpstr>
      <vt:lpstr>Franklin Gothic Book</vt:lpstr>
      <vt:lpstr>Franklin Gothic Medium</vt:lpstr>
      <vt:lpstr>Open Sans</vt:lpstr>
      <vt:lpstr>Segoe UI</vt:lpstr>
      <vt:lpstr>Segoe UI Light</vt:lpstr>
      <vt:lpstr>Segoe UI Semibold</vt:lpstr>
      <vt:lpstr>Segoe UI Semilight</vt:lpstr>
      <vt:lpstr>Times New Roman</vt:lpstr>
      <vt:lpstr>Wingdings</vt:lpstr>
      <vt:lpstr>Office Theme</vt:lpstr>
      <vt:lpstr>PowerPoint Presentation</vt:lpstr>
      <vt:lpstr>What is Microsoft Azure?</vt:lpstr>
      <vt:lpstr>What is Cloud Computing? </vt:lpstr>
      <vt:lpstr>PowerPoint Presentation</vt:lpstr>
      <vt:lpstr>PowerPoint Presentation</vt:lpstr>
      <vt:lpstr>PowerPoint Presentation</vt:lpstr>
      <vt:lpstr>PowerPoint Presentation</vt:lpstr>
      <vt:lpstr>CLOUD DEPLOYMENT MODELS</vt:lpstr>
      <vt:lpstr>PowerPoint Presentation</vt:lpstr>
      <vt:lpstr>PowerPoint Presentation</vt:lpstr>
      <vt:lpstr>Azure Resource manager ARM</vt:lpstr>
      <vt:lpstr>Managed services </vt:lpstr>
      <vt:lpstr>IAAS PASS SASS</vt:lpstr>
      <vt:lpstr>IAAS (Infrastructure As a service)</vt:lpstr>
      <vt:lpstr>PowerPoint Presentation</vt:lpstr>
      <vt:lpstr>PowerPoint Presentation</vt:lpstr>
      <vt:lpstr>PowerPoint Presentation</vt:lpstr>
      <vt:lpstr>PowerPoint Presentation</vt:lpstr>
      <vt:lpstr>Azure Virtual Machine configuration</vt:lpstr>
      <vt:lpstr>Capture Image Azure VM</vt:lpstr>
      <vt:lpstr>PowerPoint Presentation</vt:lpstr>
      <vt:lpstr>PowerPoint Presentation</vt:lpstr>
      <vt:lpstr>PowerPoint Presentation</vt:lpstr>
      <vt:lpstr>Azure regional pairs</vt:lpstr>
      <vt:lpstr>Geography   Paired regions </vt:lpstr>
      <vt:lpstr>Azure Resource Manager</vt:lpstr>
      <vt:lpstr>PowerPoint Presentation</vt:lpstr>
      <vt:lpstr>PowerPoint Presentation</vt:lpstr>
      <vt:lpstr>PowerPoint Presentation</vt:lpstr>
      <vt:lpstr>PowerPoint Presentation</vt:lpstr>
      <vt:lpstr>PowerPoint Presentation</vt:lpstr>
      <vt:lpstr>Class 1 Azure Networking</vt:lpstr>
      <vt:lpstr>PowerPoint Presentation</vt:lpstr>
      <vt:lpstr>PowerPoint Presentation</vt:lpstr>
      <vt:lpstr>Communicate between Azure resources </vt:lpstr>
      <vt:lpstr>Azure VNet Connectivity </vt:lpstr>
      <vt:lpstr>PowerPoint Presentation</vt:lpstr>
      <vt:lpstr>The Big (Network) Picture</vt:lpstr>
      <vt:lpstr>Azure Virtual Networks</vt:lpstr>
      <vt:lpstr>Components of a Virtual Network</vt:lpstr>
      <vt:lpstr>VNet deployment demo</vt:lpstr>
      <vt:lpstr>VMs and NIC</vt:lpstr>
      <vt:lpstr>Connectivity within VNet</vt:lpstr>
      <vt:lpstr>On prem to azure Vnet peering</vt:lpstr>
      <vt:lpstr>Vpn network </vt:lpstr>
      <vt:lpstr>ExpressRoute connectivity</vt:lpstr>
      <vt:lpstr>VNet to VNet peering</vt:lpstr>
      <vt:lpstr>VNet Peering Hub and spoke </vt:lpstr>
      <vt:lpstr>Accelerated Networking</vt:lpstr>
      <vt:lpstr>Point to site VPN</vt:lpstr>
      <vt:lpstr>Security - Network Security Group (NSG)</vt:lpstr>
      <vt:lpstr>NSGs in a multitier topology </vt:lpstr>
      <vt:lpstr>Default rules</vt:lpstr>
      <vt:lpstr>Who is blocking me - Trouble shooting NSG rules</vt:lpstr>
      <vt:lpstr>Cross premises connectivity overview</vt:lpstr>
      <vt:lpstr>Network Virtual Appliances</vt:lpstr>
      <vt:lpstr>Internal and External load balancing</vt:lpstr>
      <vt:lpstr>MultiTier application</vt:lpstr>
      <vt:lpstr>Hub and Spoke</vt:lpstr>
      <vt:lpstr>VNet deployment demo</vt:lpstr>
      <vt:lpstr>Communicate with on-premises resources </vt:lpstr>
      <vt:lpstr>Point to site VPN</vt:lpstr>
      <vt:lpstr>Point to site VPN</vt:lpstr>
      <vt:lpstr>PowerPoint Presentation</vt:lpstr>
      <vt:lpstr>Filter network traffic </vt:lpstr>
      <vt:lpstr>Azure Loadbalncer </vt:lpstr>
      <vt:lpstr>PowerPoint Presentation</vt:lpstr>
      <vt:lpstr>Global versus regional </vt:lpstr>
      <vt:lpstr>PowerPoint Presentation</vt:lpstr>
      <vt:lpstr>PowerPoint Presentation</vt:lpstr>
      <vt:lpstr> open systems interconnection (OSI) model </vt:lpstr>
      <vt:lpstr>Types of load balancers</vt:lpstr>
      <vt:lpstr>Route network traffic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Storage Replication</vt:lpstr>
      <vt:lpstr>PowerPoint Presentation</vt:lpstr>
      <vt:lpstr>PowerPoint Presentation</vt:lpstr>
      <vt:lpstr>PowerPoint Presentation</vt:lpstr>
      <vt:lpstr>PowerPoint Presentation</vt:lpstr>
      <vt:lpstr>PowerPoint Presentation</vt:lpstr>
      <vt:lpstr>Storage account endpoints</vt:lpstr>
      <vt:lpstr>Storage account migrataion </vt:lpstr>
      <vt:lpstr>PowerPoint Presentation</vt:lpstr>
      <vt:lpstr>Managed Services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Microsoft Azure?</dc:title>
  <dc:creator>abdul</dc:creator>
  <cp:lastModifiedBy>HOME</cp:lastModifiedBy>
  <cp:revision>112</cp:revision>
  <dcterms:created xsi:type="dcterms:W3CDTF">2006-08-16T00:00:00Z</dcterms:created>
  <dcterms:modified xsi:type="dcterms:W3CDTF">2024-08-19T01:09:09Z</dcterms:modified>
</cp:coreProperties>
</file>